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3" r:id="rId2"/>
    <p:sldId id="264" r:id="rId3"/>
    <p:sldId id="337" r:id="rId4"/>
    <p:sldId id="338" r:id="rId5"/>
    <p:sldId id="340" r:id="rId6"/>
    <p:sldId id="341" r:id="rId7"/>
    <p:sldId id="349" r:id="rId8"/>
    <p:sldId id="376" r:id="rId9"/>
    <p:sldId id="372" r:id="rId10"/>
    <p:sldId id="375" r:id="rId11"/>
    <p:sldId id="345" r:id="rId12"/>
    <p:sldId id="346" r:id="rId13"/>
    <p:sldId id="347" r:id="rId14"/>
    <p:sldId id="359" r:id="rId15"/>
    <p:sldId id="348" r:id="rId16"/>
    <p:sldId id="276" r:id="rId17"/>
    <p:sldId id="277" r:id="rId18"/>
    <p:sldId id="278" r:id="rId19"/>
    <p:sldId id="279" r:id="rId20"/>
    <p:sldId id="353" r:id="rId21"/>
    <p:sldId id="360" r:id="rId22"/>
    <p:sldId id="355" r:id="rId23"/>
    <p:sldId id="356" r:id="rId24"/>
    <p:sldId id="362" r:id="rId25"/>
    <p:sldId id="352" r:id="rId26"/>
    <p:sldId id="357" r:id="rId27"/>
    <p:sldId id="358" r:id="rId28"/>
    <p:sldId id="281" r:id="rId29"/>
    <p:sldId id="282" r:id="rId30"/>
    <p:sldId id="283" r:id="rId31"/>
    <p:sldId id="287" r:id="rId32"/>
    <p:sldId id="288" r:id="rId33"/>
    <p:sldId id="297" r:id="rId34"/>
    <p:sldId id="290" r:id="rId35"/>
    <p:sldId id="293" r:id="rId36"/>
    <p:sldId id="294" r:id="rId37"/>
    <p:sldId id="295" r:id="rId38"/>
    <p:sldId id="366" r:id="rId39"/>
    <p:sldId id="301" r:id="rId40"/>
    <p:sldId id="367" r:id="rId41"/>
    <p:sldId id="303" r:id="rId42"/>
    <p:sldId id="304" r:id="rId43"/>
    <p:sldId id="324" r:id="rId44"/>
    <p:sldId id="306" r:id="rId45"/>
    <p:sldId id="368" r:id="rId46"/>
    <p:sldId id="309" r:id="rId47"/>
    <p:sldId id="310" r:id="rId48"/>
    <p:sldId id="311" r:id="rId49"/>
    <p:sldId id="312" r:id="rId50"/>
    <p:sldId id="313" r:id="rId51"/>
    <p:sldId id="314" r:id="rId52"/>
    <p:sldId id="330" r:id="rId53"/>
    <p:sldId id="316" r:id="rId54"/>
    <p:sldId id="365" r:id="rId55"/>
    <p:sldId id="363" r:id="rId56"/>
    <p:sldId id="364" r:id="rId57"/>
    <p:sldId id="299" r:id="rId58"/>
    <p:sldId id="371" r:id="rId59"/>
    <p:sldId id="370" r:id="rId60"/>
    <p:sldId id="369" r:id="rId61"/>
    <p:sldId id="319" r:id="rId62"/>
    <p:sldId id="320" r:id="rId63"/>
    <p:sldId id="321" r:id="rId64"/>
    <p:sldId id="32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677D"/>
    <a:srgbClr val="C44F00"/>
    <a:srgbClr val="F2F2F2"/>
    <a:srgbClr val="FFFFFF"/>
    <a:srgbClr val="90C67C"/>
    <a:srgbClr val="FFD4B7"/>
    <a:srgbClr val="56805F"/>
    <a:srgbClr val="916426"/>
    <a:srgbClr val="4A9CBB"/>
    <a:srgbClr val="FFA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8" autoAdjust="0"/>
    <p:restoredTop sz="76176" autoAdjust="0"/>
  </p:normalViewPr>
  <p:slideViewPr>
    <p:cSldViewPr snapToGrid="0">
      <p:cViewPr varScale="1">
        <p:scale>
          <a:sx n="74" d="100"/>
          <a:sy n="74" d="100"/>
        </p:scale>
        <p:origin x="812" y="40"/>
      </p:cViewPr>
      <p:guideLst/>
    </p:cSldViewPr>
  </p:slideViewPr>
  <p:notesTextViewPr>
    <p:cViewPr>
      <p:scale>
        <a:sx n="1" d="1"/>
        <a:sy n="1" d="1"/>
      </p:scale>
      <p:origin x="0" y="0"/>
    </p:cViewPr>
  </p:notesTextViewPr>
  <p:sorterViewPr>
    <p:cViewPr varScale="1">
      <p:scale>
        <a:sx n="1" d="1"/>
        <a:sy n="1" d="1"/>
      </p:scale>
      <p:origin x="0" y="-243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4A227-3D84-40A3-A50A-D19DEEC61A11}" type="datetimeFigureOut">
              <a:rPr lang="en-NZ" smtClean="0"/>
              <a:t>5/10/2020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6456D-C73A-4E7F-B1C6-69C478E5DEB5}" type="slidenum">
              <a:rPr lang="en-NZ" smtClean="0"/>
              <a:t>‹#›</a:t>
            </a:fld>
            <a:endParaRPr lang="en-NZ"/>
          </a:p>
        </p:txBody>
      </p:sp>
    </p:spTree>
    <p:extLst>
      <p:ext uri="{BB962C8B-B14F-4D97-AF65-F5344CB8AC3E}">
        <p14:creationId xmlns:p14="http://schemas.microsoft.com/office/powerpoint/2010/main" val="13578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Presenter notes:</a:t>
            </a:r>
          </a:p>
          <a:p>
            <a:endParaRPr lang="en-NZ" baseline="0" dirty="0" smtClean="0"/>
          </a:p>
          <a:p>
            <a:pPr marL="171450" indent="-171450">
              <a:buFont typeface="Arial" panose="020B0604020202020204" pitchFamily="34" charset="0"/>
              <a:buChar char="•"/>
            </a:pPr>
            <a:r>
              <a:rPr lang="en-US" baseline="0" dirty="0" smtClean="0"/>
              <a:t>Each slide has notes to explain the content, timing, and/or activities.</a:t>
            </a:r>
          </a:p>
          <a:p>
            <a:pPr marL="171450" indent="-171450">
              <a:buFont typeface="Arial" panose="020B0604020202020204" pitchFamily="34" charset="0"/>
              <a:buChar char="•"/>
            </a:pPr>
            <a:r>
              <a:rPr lang="en-US" baseline="0" dirty="0" smtClean="0"/>
              <a:t>Many slides are hidden, because the decision as to whether or not to present them will depend on whether you choose to show MEDDLE video tutorials or present the content as slides.</a:t>
            </a:r>
          </a:p>
          <a:p>
            <a:pPr marL="171450" indent="-171450">
              <a:buFont typeface="Arial" panose="020B0604020202020204" pitchFamily="34" charset="0"/>
              <a:buChar char="•"/>
            </a:pPr>
            <a:r>
              <a:rPr lang="en-US" baseline="0" dirty="0" smtClean="0"/>
              <a:t>Most of the day will spent with small groups working through the simplified decision support tool (DST) to design an experiment. In our experience, this works best with groups of 4, followed by groups of 3, then 5.</a:t>
            </a:r>
            <a:endParaRPr lang="en-NZ" baseline="0" dirty="0" smtClean="0"/>
          </a:p>
          <a:p>
            <a:endParaRPr lang="en-US" baseline="0" dirty="0" smtClean="0"/>
          </a:p>
          <a:p>
            <a:r>
              <a:rPr lang="en-US" baseline="0" dirty="0" smtClean="0"/>
              <a:t>Questions? E-mail Christina McGraw (christina.mcgraw@otago.ac.nz)</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1</a:t>
            </a:fld>
            <a:endParaRPr lang="en-NZ"/>
          </a:p>
        </p:txBody>
      </p:sp>
    </p:spTree>
    <p:extLst>
      <p:ext uri="{BB962C8B-B14F-4D97-AF65-F5344CB8AC3E}">
        <p14:creationId xmlns:p14="http://schemas.microsoft.com/office/powerpoint/2010/main" val="13393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People are usually interested in multiple driver studies because they want to understand what will happen in the future.</a:t>
            </a:r>
          </a:p>
          <a:p>
            <a:endParaRPr lang="en-US" baseline="0" dirty="0" smtClean="0"/>
          </a:p>
          <a:p>
            <a:r>
              <a:rPr lang="en-US" baseline="0" dirty="0" smtClean="0"/>
              <a:t>However, the drivers can be highly localized and the drivers that are important to you may be very different than the drivers someone else is interested.</a:t>
            </a:r>
          </a:p>
          <a:p>
            <a:endParaRPr lang="en-US" baseline="0" dirty="0" smtClean="0"/>
          </a:p>
          <a:p>
            <a:r>
              <a:rPr lang="en-US" baseline="0" dirty="0" smtClean="0"/>
              <a:t>All of these different drivers means that there is an infinite number of experimental permutations (and experimental designs) that a researcher may choose to carry out.</a:t>
            </a:r>
          </a:p>
          <a:p>
            <a:endParaRPr lang="en-US" baseline="0" dirty="0" smtClean="0"/>
          </a:p>
          <a:p>
            <a:r>
              <a:rPr lang="en-US" baseline="0" dirty="0" smtClean="0"/>
              <a:t>This makes more and more challenging to compare experiments (and then provide broad predictions to the public and </a:t>
            </a:r>
            <a:r>
              <a:rPr lang="en-US" baseline="0" dirty="0" smtClean="0"/>
              <a:t>policymakers</a:t>
            </a:r>
            <a:r>
              <a:rPr lang="en-US" baseline="0" dirty="0" smtClean="0"/>
              <a:t>) because there are so many incompatible designs and approaches. </a:t>
            </a:r>
          </a:p>
        </p:txBody>
      </p:sp>
      <p:sp>
        <p:nvSpPr>
          <p:cNvPr id="4" name="Slide Number Placeholder 3"/>
          <p:cNvSpPr>
            <a:spLocks noGrp="1"/>
          </p:cNvSpPr>
          <p:nvPr>
            <p:ph type="sldNum" sz="quarter" idx="10"/>
          </p:nvPr>
        </p:nvSpPr>
        <p:spPr/>
        <p:txBody>
          <a:bodyPr/>
          <a:lstStyle/>
          <a:p>
            <a:fld id="{B9F4EA9F-8BAC-4208-BCBA-CE13A46203F6}" type="slidenum">
              <a:rPr lang="en-NZ" smtClean="0"/>
              <a:t>11</a:t>
            </a:fld>
            <a:endParaRPr lang="en-NZ"/>
          </a:p>
        </p:txBody>
      </p:sp>
    </p:spTree>
    <p:extLst>
      <p:ext uri="{BB962C8B-B14F-4D97-AF65-F5344CB8AC3E}">
        <p14:creationId xmlns:p14="http://schemas.microsoft.com/office/powerpoint/2010/main" val="82257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goal of the resources that we will present today are to show you how to carry out efficient designs, so that you can carry out multiple driver experiments under your local conditions, but do so in a way where you can compare the results with other people doing their own local experiments.</a:t>
            </a:r>
            <a:endParaRPr lang="en-NZ" baseline="0" dirty="0" smtClean="0"/>
          </a:p>
          <a:p>
            <a:endParaRPr lang="en-NZ" baseline="0" dirty="0" smtClean="0"/>
          </a:p>
        </p:txBody>
      </p:sp>
      <p:sp>
        <p:nvSpPr>
          <p:cNvPr id="4" name="Slide Number Placeholder 3"/>
          <p:cNvSpPr>
            <a:spLocks noGrp="1"/>
          </p:cNvSpPr>
          <p:nvPr>
            <p:ph type="sldNum" sz="quarter" idx="10"/>
          </p:nvPr>
        </p:nvSpPr>
        <p:spPr/>
        <p:txBody>
          <a:bodyPr/>
          <a:lstStyle/>
          <a:p>
            <a:fld id="{B9F4EA9F-8BAC-4208-BCBA-CE13A46203F6}" type="slidenum">
              <a:rPr lang="en-NZ" smtClean="0"/>
              <a:t>12</a:t>
            </a:fld>
            <a:endParaRPr lang="en-NZ"/>
          </a:p>
        </p:txBody>
      </p:sp>
    </p:spTree>
    <p:extLst>
      <p:ext uri="{BB962C8B-B14F-4D97-AF65-F5344CB8AC3E}">
        <p14:creationId xmlns:p14="http://schemas.microsoft.com/office/powerpoint/2010/main" val="62295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from today’s workshop comes from the Best Practice Guide to Multiple Drivers</a:t>
            </a:r>
            <a:r>
              <a:rPr lang="en-US" baseline="0" dirty="0" smtClean="0"/>
              <a:t> Marine Research.</a:t>
            </a:r>
            <a:endParaRPr lang="en-US" dirty="0" smtClean="0"/>
          </a:p>
          <a:p>
            <a:endParaRPr lang="en-US" dirty="0" smtClean="0"/>
          </a:p>
          <a:p>
            <a:r>
              <a:rPr lang="en-US" dirty="0" smtClean="0"/>
              <a:t>The resource</a:t>
            </a:r>
            <a:r>
              <a:rPr lang="en-US" baseline="0" dirty="0" smtClean="0"/>
              <a:t> has four key components:</a:t>
            </a:r>
          </a:p>
          <a:p>
            <a:endParaRPr lang="en-US" baseline="0" dirty="0" smtClean="0"/>
          </a:p>
          <a:p>
            <a:pPr marL="228600" indent="-228600">
              <a:buAutoNum type="arabicPeriod"/>
            </a:pPr>
            <a:r>
              <a:rPr lang="en-US" baseline="0" dirty="0" smtClean="0"/>
              <a:t>A 48-page best practice guide that gives you a lot of the introductory information about multiple driver experiments.</a:t>
            </a:r>
          </a:p>
          <a:p>
            <a:pPr marL="228600" indent="-228600">
              <a:buAutoNum type="arabicPeriod"/>
            </a:pPr>
            <a:r>
              <a:rPr lang="en-US" baseline="0" dirty="0" smtClean="0"/>
              <a:t>The Decision Support Tool helps you go from a general question, to something specific you can carry out.</a:t>
            </a:r>
          </a:p>
          <a:p>
            <a:pPr marL="228600" indent="-228600">
              <a:buAutoNum type="arabicPeriod"/>
            </a:pPr>
            <a:r>
              <a:rPr lang="en-US" baseline="0" dirty="0" smtClean="0"/>
              <a:t>The video tutorials complement the other resources by providing short videos on specialty topics, such as ‘experimental design’, ‘experimental evolution’, ‘data analysis’ and ‘science communication’.</a:t>
            </a:r>
          </a:p>
          <a:p>
            <a:pPr marL="228600" indent="-228600">
              <a:buAutoNum type="arabicPeriod"/>
            </a:pPr>
            <a:r>
              <a:rPr lang="en-US" baseline="0" dirty="0" smtClean="0"/>
              <a:t>Finally, the MEDDLE simulator allows you to generate multiple driver data (based on real multiple driver experiments!), so you can test out some of your data analysis ideas and make sure you know how to </a:t>
            </a:r>
            <a:r>
              <a:rPr lang="en-US" baseline="0" dirty="0" err="1" smtClean="0"/>
              <a:t>analyse</a:t>
            </a:r>
            <a:r>
              <a:rPr lang="en-US" baseline="0" dirty="0" smtClean="0"/>
              <a:t> your data before you begin your experiment.</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13</a:t>
            </a:fld>
            <a:endParaRPr lang="en-NZ"/>
          </a:p>
        </p:txBody>
      </p:sp>
    </p:spTree>
    <p:extLst>
      <p:ext uri="{BB962C8B-B14F-4D97-AF65-F5344CB8AC3E}">
        <p14:creationId xmlns:p14="http://schemas.microsoft.com/office/powerpoint/2010/main" val="298954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0" dirty="0" smtClean="0"/>
              <a:t>You’ll find these resources</a:t>
            </a:r>
            <a:r>
              <a:rPr lang="en-NZ" i="0" baseline="0" dirty="0" smtClean="0"/>
              <a:t> on the MEDDLE website</a:t>
            </a:r>
            <a:endParaRPr lang="en-NZ" i="0" dirty="0"/>
          </a:p>
        </p:txBody>
      </p:sp>
      <p:sp>
        <p:nvSpPr>
          <p:cNvPr id="4" name="Slide Number Placeholder 3"/>
          <p:cNvSpPr>
            <a:spLocks noGrp="1"/>
          </p:cNvSpPr>
          <p:nvPr>
            <p:ph type="sldNum" sz="quarter" idx="10"/>
          </p:nvPr>
        </p:nvSpPr>
        <p:spPr/>
        <p:txBody>
          <a:bodyPr/>
          <a:lstStyle/>
          <a:p>
            <a:fld id="{B9F4EA9F-8BAC-4208-BCBA-CE13A46203F6}" type="slidenum">
              <a:rPr lang="en-NZ" smtClean="0"/>
              <a:t>14</a:t>
            </a:fld>
            <a:endParaRPr lang="en-NZ"/>
          </a:p>
        </p:txBody>
      </p:sp>
    </p:spTree>
    <p:extLst>
      <p:ext uri="{BB962C8B-B14F-4D97-AF65-F5344CB8AC3E}">
        <p14:creationId xmlns:p14="http://schemas.microsoft.com/office/powerpoint/2010/main" val="3002639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people, the Decision Support Tool is the key resource that they will come back</a:t>
            </a:r>
            <a:r>
              <a:rPr lang="en-US" baseline="0" dirty="0" smtClean="0"/>
              <a:t> to again and again and they design and carry out new experiments.</a:t>
            </a:r>
          </a:p>
          <a:p>
            <a:endParaRPr lang="en-US" baseline="0" dirty="0" smtClean="0"/>
          </a:p>
          <a:p>
            <a:pPr marL="0" indent="0">
              <a:buNone/>
            </a:pPr>
            <a:r>
              <a:rPr lang="en-GB" sz="1000" kern="1200" dirty="0" smtClean="0">
                <a:solidFill>
                  <a:schemeClr val="tx1"/>
                </a:solidFill>
                <a:latin typeface="+mn-lt"/>
                <a:ea typeface="+mn-ea"/>
                <a:cs typeface="Helvetica" panose="020B0604020202020204" pitchFamily="34" charset="0"/>
              </a:rPr>
              <a:t>The decision support tool is designed to help you take a broad research question</a:t>
            </a:r>
            <a:r>
              <a:rPr lang="en-GB" sz="1000" kern="1200" baseline="0" dirty="0" smtClean="0">
                <a:solidFill>
                  <a:schemeClr val="tx1"/>
                </a:solidFill>
                <a:latin typeface="+mn-lt"/>
                <a:ea typeface="+mn-ea"/>
                <a:cs typeface="Helvetica" panose="020B0604020202020204" pitchFamily="34" charset="0"/>
              </a:rPr>
              <a:t> and narrow it down to something tractable.</a:t>
            </a:r>
          </a:p>
          <a:p>
            <a:pPr marL="0" indent="0">
              <a:buNone/>
            </a:pPr>
            <a:endParaRPr lang="en-GB" sz="1000" kern="1200" baseline="0" dirty="0" smtClean="0">
              <a:solidFill>
                <a:schemeClr val="tx1"/>
              </a:solidFill>
              <a:latin typeface="+mn-lt"/>
              <a:ea typeface="+mn-ea"/>
              <a:cs typeface="Helvetica" panose="020B0604020202020204" pitchFamily="34" charset="0"/>
            </a:endParaRPr>
          </a:p>
          <a:p>
            <a:pPr marL="0" indent="0">
              <a:buNone/>
            </a:pPr>
            <a:r>
              <a:rPr lang="en-GB" sz="1000" kern="1200" baseline="0" dirty="0" smtClean="0">
                <a:solidFill>
                  <a:schemeClr val="tx1"/>
                </a:solidFill>
                <a:latin typeface="+mn-lt"/>
                <a:ea typeface="+mn-ea"/>
                <a:cs typeface="Helvetica" panose="020B0604020202020204" pitchFamily="34" charset="0"/>
              </a:rPr>
              <a:t>It is a series </a:t>
            </a:r>
            <a:r>
              <a:rPr lang="en-GB" sz="1200" b="0" i="0" u="none" strike="noStrike" kern="1200" baseline="0" dirty="0" smtClean="0">
                <a:solidFill>
                  <a:schemeClr val="tx1"/>
                </a:solidFill>
                <a:latin typeface="+mn-lt"/>
                <a:ea typeface="+mn-ea"/>
                <a:cs typeface="+mn-cs"/>
              </a:rPr>
              <a:t>of three iterative loops that will step the you through the decisions needed to arrive an experimental design. It is long.</a:t>
            </a:r>
          </a:p>
          <a:p>
            <a:pPr marL="0" indent="0">
              <a:buNone/>
            </a:pPr>
            <a:endParaRPr lang="en-GB" sz="1200" b="0" i="0" u="none" strike="noStrike" kern="1200" baseline="0" dirty="0" smtClean="0">
              <a:solidFill>
                <a:schemeClr val="tx1"/>
              </a:solidFill>
              <a:latin typeface="+mn-lt"/>
              <a:ea typeface="+mn-ea"/>
              <a:cs typeface="+mn-cs"/>
            </a:endParaRPr>
          </a:p>
          <a:p>
            <a:pPr marL="0" indent="0">
              <a:buNone/>
            </a:pPr>
            <a:r>
              <a:rPr lang="en-GB" sz="1200" b="0" i="0" u="none" strike="noStrike" kern="1200" baseline="0" dirty="0" smtClean="0">
                <a:solidFill>
                  <a:schemeClr val="tx1"/>
                </a:solidFill>
                <a:latin typeface="+mn-lt"/>
                <a:ea typeface="+mn-ea"/>
                <a:cs typeface="+mn-cs"/>
              </a:rPr>
              <a:t>The full decision support tool (available on the MEDDLE website) consists of the three documents, which total about 20 pages (although only 2-3 questions on each page). But, by the time you reach the end, you’ll have a clear idea of your question, it’s relevance, and the results of similar studies. You’ll have an experimental design and data analysis plan. And, you’ll have a detailed list of your resource requirements.</a:t>
            </a:r>
          </a:p>
          <a:p>
            <a:pPr marL="0" indent="0">
              <a:buNone/>
            </a:pPr>
            <a:endParaRPr lang="en-GB" sz="1200" b="0" i="0" u="none" strike="noStrike" kern="1200" baseline="0" dirty="0" smtClean="0">
              <a:solidFill>
                <a:schemeClr val="tx1"/>
              </a:solidFill>
              <a:latin typeface="+mn-lt"/>
              <a:ea typeface="+mn-ea"/>
              <a:cs typeface="+mn-cs"/>
            </a:endParaRPr>
          </a:p>
          <a:p>
            <a:pPr marL="0" indent="0">
              <a:buNone/>
            </a:pPr>
            <a:r>
              <a:rPr lang="en-GB" sz="1200" b="0" i="0" u="none" strike="noStrike" kern="1200" baseline="0" dirty="0" smtClean="0">
                <a:solidFill>
                  <a:schemeClr val="tx1"/>
                </a:solidFill>
                <a:latin typeface="+mn-lt"/>
                <a:ea typeface="+mn-ea"/>
                <a:cs typeface="+mn-cs"/>
              </a:rPr>
              <a:t>They are each word-based documents, so you can edit and save the tool as you develop your plan.  </a:t>
            </a:r>
            <a:r>
              <a:rPr lang="en-GB" sz="1200" b="1" i="0" u="none" strike="noStrike" kern="1200" baseline="0" dirty="0" smtClean="0">
                <a:solidFill>
                  <a:schemeClr val="tx1"/>
                </a:solidFill>
                <a:latin typeface="+mn-lt"/>
                <a:ea typeface="+mn-ea"/>
                <a:cs typeface="+mn-cs"/>
              </a:rPr>
              <a:t>***Make sure you distribute the simplified template for this workshop (from the ‘Teaching Resources’ page (https://meddle-scor149.org/teaching-resources/), not the full version***</a:t>
            </a:r>
            <a:endParaRPr lang="en-GB" sz="1200" b="0" i="0" u="none" strike="noStrike" kern="1200" baseline="0" dirty="0" smtClean="0">
              <a:solidFill>
                <a:schemeClr val="tx1"/>
              </a:solidFill>
              <a:latin typeface="+mn-lt"/>
              <a:ea typeface="+mn-ea"/>
              <a:cs typeface="+mn-cs"/>
            </a:endParaRPr>
          </a:p>
          <a:p>
            <a:pPr marL="0" indent="0">
              <a:buNone/>
            </a:pP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t>
            </a:r>
            <a:r>
              <a:rPr lang="en-GB" sz="1200" b="1" i="0" u="none" strike="noStrike" kern="1200" baseline="0" dirty="0" smtClean="0">
                <a:solidFill>
                  <a:schemeClr val="tx1"/>
                </a:solidFill>
                <a:latin typeface="+mn-lt"/>
                <a:ea typeface="+mn-ea"/>
                <a:cs typeface="+mn-cs"/>
              </a:rPr>
              <a:t>full</a:t>
            </a:r>
            <a:r>
              <a:rPr lang="en-GB" sz="1200" b="0" i="0" u="none" strike="noStrike" kern="1200" baseline="0" dirty="0" smtClean="0">
                <a:solidFill>
                  <a:schemeClr val="tx1"/>
                </a:solidFill>
                <a:latin typeface="+mn-lt"/>
                <a:ea typeface="+mn-ea"/>
                <a:cs typeface="+mn-cs"/>
              </a:rPr>
              <a:t> decision support tool consists three loops also offer multiple entry points depending on the your level of expertise on this topic.</a:t>
            </a:r>
          </a:p>
          <a:p>
            <a:endParaRPr lang="en-GB" sz="1200" b="0" i="0" u="none" strike="noStrike" kern="1200" baseline="0" dirty="0" smtClean="0">
              <a:solidFill>
                <a:schemeClr val="tx1"/>
              </a:solidFill>
              <a:latin typeface="+mn-lt"/>
              <a:ea typeface="+mn-ea"/>
              <a:cs typeface="+mn-cs"/>
            </a:endParaRPr>
          </a:p>
          <a:p>
            <a:r>
              <a:rPr lang="en-GB" sz="1000" kern="1200" dirty="0" smtClean="0">
                <a:solidFill>
                  <a:schemeClr val="tx1"/>
                </a:solidFill>
                <a:latin typeface="+mn-lt"/>
                <a:ea typeface="+mn-ea"/>
                <a:cs typeface="Helvetica" panose="020B0604020202020204" pitchFamily="34" charset="0"/>
              </a:rPr>
              <a:t>For</a:t>
            </a:r>
            <a:r>
              <a:rPr lang="en-GB" sz="1000" kern="1200" baseline="0" dirty="0" smtClean="0">
                <a:solidFill>
                  <a:schemeClr val="tx1"/>
                </a:solidFill>
                <a:latin typeface="+mn-lt"/>
                <a:ea typeface="+mn-ea"/>
                <a:cs typeface="Helvetica" panose="020B0604020202020204" pitchFamily="34" charset="0"/>
              </a:rPr>
              <a:t> example, a senior researcher may go through it in a couple of hours, while it might take a less experienced researcher a day, and a new post-graduate a week, given the focus on familiarity with relevant literature. </a:t>
            </a:r>
            <a:r>
              <a:rPr lang="en-GB" sz="1200" kern="1200" dirty="0" smtClean="0">
                <a:solidFill>
                  <a:schemeClr val="tx1"/>
                </a:solidFill>
                <a:latin typeface="+mn-lt"/>
                <a:ea typeface="+mn-ea"/>
                <a:cs typeface="Helvetica" panose="020B0604020202020204" pitchFamily="34" charset="0"/>
              </a:rPr>
              <a:t>It can be filled out as a web form, which is then emailed to you, or you can download</a:t>
            </a:r>
            <a:r>
              <a:rPr lang="en-GB" sz="1200" kern="1200" baseline="0" dirty="0" smtClean="0">
                <a:solidFill>
                  <a:schemeClr val="tx1"/>
                </a:solidFill>
                <a:latin typeface="+mn-lt"/>
                <a:ea typeface="+mn-ea"/>
                <a:cs typeface="Helvetica" panose="020B0604020202020204" pitchFamily="34" charset="0"/>
              </a:rPr>
              <a:t> it as a word document, for easier editing in the future. </a:t>
            </a:r>
          </a:p>
          <a:p>
            <a:endParaRPr lang="en-GB" sz="1200" kern="1200" baseline="0" dirty="0" smtClean="0">
              <a:solidFill>
                <a:schemeClr val="tx1"/>
              </a:solidFill>
              <a:latin typeface="+mn-lt"/>
              <a:ea typeface="+mn-ea"/>
              <a:cs typeface="Helvetica" panose="020B0604020202020204" pitchFamily="34" charset="0"/>
            </a:endParaRPr>
          </a:p>
          <a:p>
            <a:r>
              <a:rPr lang="en-US" baseline="0" dirty="0" smtClean="0"/>
              <a:t>Today’s workshop is structured around a simplified version of these tools, which is much shorter and broken into 5 steps. We’ll used a shared example and then, working in groups, design an experiment in three steps. </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15</a:t>
            </a:fld>
            <a:endParaRPr lang="en-NZ"/>
          </a:p>
        </p:txBody>
      </p:sp>
    </p:spTree>
    <p:extLst>
      <p:ext uri="{BB962C8B-B14F-4D97-AF65-F5344CB8AC3E}">
        <p14:creationId xmlns:p14="http://schemas.microsoft.com/office/powerpoint/2010/main" val="966896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So, what information will you need to design your experiment?</a:t>
            </a:r>
          </a:p>
          <a:p>
            <a:endParaRPr lang="en-NZ" dirty="0" smtClean="0"/>
          </a:p>
          <a:p>
            <a:pPr marL="228600" indent="-228600">
              <a:buAutoNum type="arabicPeriod"/>
            </a:pPr>
            <a:r>
              <a:rPr lang="en-NZ" dirty="0" smtClean="0"/>
              <a:t>First, you need to know the drivers in your region, in addition to information about the intensity, fluctuations, </a:t>
            </a:r>
            <a:r>
              <a:rPr lang="en-NZ" dirty="0" err="1" smtClean="0"/>
              <a:t>etc</a:t>
            </a:r>
            <a:r>
              <a:rPr lang="en-NZ" baseline="0" dirty="0" smtClean="0"/>
              <a:t> </a:t>
            </a:r>
            <a:r>
              <a:rPr lang="en-NZ" u="sng" baseline="0" dirty="0" smtClean="0"/>
              <a:t>and</a:t>
            </a:r>
            <a:r>
              <a:rPr lang="en-NZ" u="none" baseline="0" dirty="0" smtClean="0"/>
              <a:t> what these values may be in the future.</a:t>
            </a:r>
            <a:endParaRPr lang="en-NZ" dirty="0" smtClean="0"/>
          </a:p>
          <a:p>
            <a:pPr marL="228600" indent="-228600">
              <a:buAutoNum type="arabicPeriod"/>
            </a:pPr>
            <a:r>
              <a:rPr lang="en-US" dirty="0" smtClean="0"/>
              <a:t>What are the interaction</a:t>
            </a:r>
            <a:r>
              <a:rPr lang="en-US" baseline="0" dirty="0" smtClean="0"/>
              <a:t> the chosen drivers may have on your study organism or community.</a:t>
            </a:r>
          </a:p>
          <a:p>
            <a:pPr marL="228600" indent="-228600">
              <a:buAutoNum type="arabicPeriod"/>
            </a:pPr>
            <a:r>
              <a:rPr lang="en-US" baseline="0" dirty="0" smtClean="0"/>
              <a:t>What is the</a:t>
            </a:r>
            <a:r>
              <a:rPr lang="en-NZ" baseline="0" dirty="0" smtClean="0"/>
              <a:t> p</a:t>
            </a:r>
            <a:r>
              <a:rPr lang="en-NZ" dirty="0" smtClean="0"/>
              <a:t>rerequisite biological knowledge? You</a:t>
            </a:r>
            <a:r>
              <a:rPr lang="en-NZ" baseline="0" dirty="0" smtClean="0"/>
              <a:t> may – or may not – want to know the response curve for the individual drivers. You probably do want to know about the different life stages and </a:t>
            </a:r>
            <a:r>
              <a:rPr lang="en-NZ" dirty="0" smtClean="0"/>
              <a:t>which stages may be more sensitive or robust.</a:t>
            </a:r>
          </a:p>
          <a:p>
            <a:pPr marL="0" indent="0">
              <a:buNone/>
            </a:pPr>
            <a:endParaRPr lang="en-US" baseline="0" dirty="0" smtClean="0"/>
          </a:p>
          <a:p>
            <a:pPr marL="0" indent="0">
              <a:buNone/>
            </a:pPr>
            <a:r>
              <a:rPr lang="en-NZ" baseline="0" dirty="0" smtClean="0"/>
              <a:t>https://pixabay.com/vectors/urchin-echinoderm-spines-sea-42016/</a:t>
            </a:r>
          </a:p>
          <a:p>
            <a:pPr marL="0" indent="0">
              <a:buNone/>
            </a:pPr>
            <a:endParaRPr lang="en-NZ" baseline="0" dirty="0" smtClean="0"/>
          </a:p>
        </p:txBody>
      </p:sp>
      <p:sp>
        <p:nvSpPr>
          <p:cNvPr id="4" name="Slide Number Placeholder 3"/>
          <p:cNvSpPr>
            <a:spLocks noGrp="1"/>
          </p:cNvSpPr>
          <p:nvPr>
            <p:ph type="sldNum" sz="quarter" idx="10"/>
          </p:nvPr>
        </p:nvSpPr>
        <p:spPr/>
        <p:txBody>
          <a:bodyPr/>
          <a:lstStyle/>
          <a:p>
            <a:fld id="{CE6D632F-EB8F-4C38-B3CB-FE6487D09925}" type="slidenum">
              <a:rPr lang="en-NZ" smtClean="0"/>
              <a:t>16</a:t>
            </a:fld>
            <a:endParaRPr lang="en-NZ"/>
          </a:p>
        </p:txBody>
      </p:sp>
    </p:spTree>
    <p:extLst>
      <p:ext uri="{BB962C8B-B14F-4D97-AF65-F5344CB8AC3E}">
        <p14:creationId xmlns:p14="http://schemas.microsoft.com/office/powerpoint/2010/main" val="359978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Next you will need to decide</a:t>
            </a:r>
            <a:r>
              <a:rPr lang="en-NZ" baseline="0" dirty="0" smtClean="0"/>
              <a:t> how to experimentally approach your research question. If you are interested in studying three drivers with six levels for each driver, you may first be tempted by a full factorial approach. This is very intensive (216 experimental units before replication!), but gives you a lot of information about the response to individual drivers </a:t>
            </a:r>
            <a:r>
              <a:rPr lang="en-NZ" u="sng" baseline="0" dirty="0" smtClean="0"/>
              <a:t>and </a:t>
            </a:r>
            <a:r>
              <a:rPr lang="en-NZ" u="none" baseline="0" dirty="0" smtClean="0"/>
              <a:t>the combined response.</a:t>
            </a:r>
          </a:p>
          <a:p>
            <a:endParaRPr lang="en-US" u="none" baseline="0" dirty="0" smtClean="0"/>
          </a:p>
          <a:p>
            <a:r>
              <a:rPr lang="en-US" u="none" baseline="0" dirty="0" smtClean="0"/>
              <a:t>However, if you are only interested in the response to the combined drivers as they project into the future, you may prefer a scenario-based approach where you only look at treatments that represent time points into the future. Here, this requires only 6 experimental units, which gives you a lot more flexibility in terms of replication. </a:t>
            </a:r>
            <a:endParaRPr lang="en-NZ" dirty="0" smtClean="0"/>
          </a:p>
        </p:txBody>
      </p:sp>
      <p:sp>
        <p:nvSpPr>
          <p:cNvPr id="4" name="Slide Number Placeholder 3"/>
          <p:cNvSpPr>
            <a:spLocks noGrp="1"/>
          </p:cNvSpPr>
          <p:nvPr>
            <p:ph type="sldNum" sz="quarter" idx="10"/>
          </p:nvPr>
        </p:nvSpPr>
        <p:spPr/>
        <p:txBody>
          <a:bodyPr/>
          <a:lstStyle/>
          <a:p>
            <a:fld id="{CE6D632F-EB8F-4C38-B3CB-FE6487D09925}" type="slidenum">
              <a:rPr lang="en-NZ" smtClean="0"/>
              <a:t>17</a:t>
            </a:fld>
            <a:endParaRPr lang="en-NZ"/>
          </a:p>
        </p:txBody>
      </p:sp>
    </p:spTree>
    <p:extLst>
      <p:ext uri="{BB962C8B-B14F-4D97-AF65-F5344CB8AC3E}">
        <p14:creationId xmlns:p14="http://schemas.microsoft.com/office/powerpoint/2010/main" val="765117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o develop this research strategy, you’ll need everything we’ve mentioned before. And, when you carry out the experiments, you will also be able to build models, which will inform future experiments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A96456D-C73A-4E7F-B1C6-69C478E5DEB5}" type="slidenum">
              <a:rPr lang="en-NZ" smtClean="0"/>
              <a:t>19</a:t>
            </a:fld>
            <a:endParaRPr lang="en-NZ"/>
          </a:p>
        </p:txBody>
      </p:sp>
    </p:spTree>
    <p:extLst>
      <p:ext uri="{BB962C8B-B14F-4D97-AF65-F5344CB8AC3E}">
        <p14:creationId xmlns:p14="http://schemas.microsoft.com/office/powerpoint/2010/main" val="262253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 will want to update slide</a:t>
            </a:r>
            <a:r>
              <a:rPr lang="en-US" baseline="0" dirty="0" smtClean="0"/>
              <a:t> to highlight a species relevant to your location.</a:t>
            </a:r>
            <a:endParaRPr lang="en-US" dirty="0" smtClean="0"/>
          </a:p>
          <a:p>
            <a:endParaRPr lang="en-US" dirty="0" smtClean="0"/>
          </a:p>
          <a:p>
            <a:r>
              <a:rPr lang="en-US" dirty="0" smtClean="0"/>
              <a:t>If you continue</a:t>
            </a:r>
            <a:r>
              <a:rPr lang="en-US" baseline="0" dirty="0" smtClean="0"/>
              <a:t> to use green-lipped mussels, here are some f</a:t>
            </a:r>
            <a:r>
              <a:rPr lang="en-US" dirty="0" smtClean="0"/>
              <a:t>un facts from Ocean acidification in New Zealand waters: trends</a:t>
            </a:r>
            <a:r>
              <a:rPr lang="en-US" baseline="0" dirty="0" smtClean="0"/>
              <a:t> </a:t>
            </a:r>
            <a:r>
              <a:rPr lang="en-US" dirty="0" smtClean="0"/>
              <a:t>and impacts (CS</a:t>
            </a:r>
            <a:r>
              <a:rPr lang="en-US" baseline="0" dirty="0" smtClean="0"/>
              <a:t> Law et al, New Zealand Journal of Marine and Freshwater Research, 52:2, 155-195, DOI: 10.1080/00288330.2017.1374983) </a:t>
            </a:r>
            <a:r>
              <a:rPr lang="en-US" dirty="0" smtClean="0"/>
              <a:t>:</a:t>
            </a:r>
          </a:p>
          <a:p>
            <a:pPr marL="171450" indent="-171450">
              <a:buFontTx/>
              <a:buChar char="-"/>
            </a:pPr>
            <a:r>
              <a:rPr lang="en-US" dirty="0" smtClean="0"/>
              <a:t>Export</a:t>
            </a:r>
            <a:r>
              <a:rPr lang="en-US" baseline="0" dirty="0" smtClean="0"/>
              <a:t> value of NZ’s </a:t>
            </a:r>
            <a:r>
              <a:rPr lang="en-US" baseline="0" dirty="0" err="1" smtClean="0"/>
              <a:t>molluscs</a:t>
            </a:r>
            <a:r>
              <a:rPr lang="en-US" baseline="0" dirty="0" smtClean="0"/>
              <a:t>: 339M NZD in 2016</a:t>
            </a:r>
          </a:p>
          <a:p>
            <a:pPr marL="171450" indent="-171450">
              <a:buFontTx/>
              <a:buChar char="-"/>
            </a:pPr>
            <a:r>
              <a:rPr lang="en-US" baseline="0" dirty="0" smtClean="0"/>
              <a:t>Green-lipped mussels support “New Zealand’s largest aquaculture export industry, exceeding USD$190 m p.a. in value.”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CE6D632F-EB8F-4C38-B3CB-FE6487D09925}" type="slidenum">
              <a:rPr lang="en-NZ" smtClean="0"/>
              <a:t>21</a:t>
            </a:fld>
            <a:endParaRPr lang="en-NZ"/>
          </a:p>
        </p:txBody>
      </p:sp>
    </p:spTree>
    <p:extLst>
      <p:ext uri="{BB962C8B-B14F-4D97-AF65-F5344CB8AC3E}">
        <p14:creationId xmlns:p14="http://schemas.microsoft.com/office/powerpoint/2010/main" val="1371219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22</a:t>
            </a:fld>
            <a:endParaRPr lang="en-NZ"/>
          </a:p>
        </p:txBody>
      </p:sp>
    </p:spTree>
    <p:extLst>
      <p:ext uri="{BB962C8B-B14F-4D97-AF65-F5344CB8AC3E}">
        <p14:creationId xmlns:p14="http://schemas.microsoft.com/office/powerpoint/2010/main" val="186303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schedule</a:t>
            </a:r>
            <a:r>
              <a:rPr lang="en-US" baseline="0" dirty="0" smtClean="0"/>
              <a:t> can be adapted, but has worked well for all-day workshops. If this material is intended to be used as part of a class or laboratory, the five steps can be taught over 5 days.</a:t>
            </a:r>
            <a:endParaRPr lang="en-US" dirty="0" smtClean="0"/>
          </a:p>
          <a:p>
            <a:endParaRPr lang="en-US" dirty="0" smtClean="0"/>
          </a:p>
          <a:p>
            <a:pPr marL="171450" indent="-171450">
              <a:buFont typeface="Arial" panose="020B0604020202020204" pitchFamily="34" charset="0"/>
              <a:buChar char="•"/>
            </a:pPr>
            <a:r>
              <a:rPr lang="en-US" dirty="0" smtClean="0"/>
              <a:t>Welcome and</a:t>
            </a:r>
            <a:r>
              <a:rPr lang="en-US" baseline="0" dirty="0" smtClean="0"/>
              <a:t> introductions. Start the day by having the facilitators and the students introduce themselves, including their research interests and expertise. A facilitator presents slides #1-19.</a:t>
            </a:r>
          </a:p>
          <a:p>
            <a:pPr marL="171450" indent="-171450">
              <a:buFont typeface="Arial" panose="020B0604020202020204" pitchFamily="34" charset="0"/>
              <a:buChar char="•"/>
            </a:pPr>
            <a:r>
              <a:rPr lang="en-US" baseline="0" dirty="0" smtClean="0"/>
              <a:t>Step 1: 30 minutes for each group to complete the Step; 15 minutes for groups to report back and have a workshop-wide discussion.</a:t>
            </a:r>
          </a:p>
          <a:p>
            <a:pPr marL="171450" indent="-171450">
              <a:buFont typeface="Arial" panose="020B0604020202020204" pitchFamily="34" charset="0"/>
              <a:buChar char="•"/>
            </a:pPr>
            <a:r>
              <a:rPr lang="en-US" baseline="0" dirty="0" smtClean="0"/>
              <a:t>Step 2: as </a:t>
            </a:r>
            <a:r>
              <a:rPr lang="en-US" baseline="0" dirty="0" smtClean="0"/>
              <a:t>above, but allow 35 minutes for group work and 15 minutes for reporting</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Step 3: as </a:t>
            </a:r>
            <a:r>
              <a:rPr lang="en-US" baseline="0" dirty="0" smtClean="0"/>
              <a:t>above, but allow 45 minutes for group work and 15 minutes for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Step 4: as above, but allow 75 minutes for group work and 15 minutes for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Step 5: as above, but allow 30 minutes for group work and 15 minutes for reporting</a:t>
            </a: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2</a:t>
            </a:fld>
            <a:endParaRPr lang="en-NZ"/>
          </a:p>
        </p:txBody>
      </p:sp>
    </p:spTree>
    <p:extLst>
      <p:ext uri="{BB962C8B-B14F-4D97-AF65-F5344CB8AC3E}">
        <p14:creationId xmlns:p14="http://schemas.microsoft.com/office/powerpoint/2010/main" val="303249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chance for each group to explain their ideas and get feedback from everyone else. </a:t>
            </a:r>
          </a:p>
          <a:p>
            <a:endParaRPr lang="en-NZ" baseline="0" dirty="0" smtClean="0"/>
          </a:p>
          <a:p>
            <a:r>
              <a:rPr lang="en-NZ" baseline="0" dirty="0" smtClean="0"/>
              <a:t>Most groups take 4 minutes: 2 minutes to talk; 2 minutes for questions/comments.</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23</a:t>
            </a:fld>
            <a:endParaRPr lang="en-NZ"/>
          </a:p>
        </p:txBody>
      </p:sp>
    </p:spTree>
    <p:extLst>
      <p:ext uri="{BB962C8B-B14F-4D97-AF65-F5344CB8AC3E}">
        <p14:creationId xmlns:p14="http://schemas.microsoft.com/office/powerpoint/2010/main" val="3377078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24</a:t>
            </a:fld>
            <a:endParaRPr lang="en-NZ"/>
          </a:p>
        </p:txBody>
      </p:sp>
    </p:spTree>
    <p:extLst>
      <p:ext uri="{BB962C8B-B14F-4D97-AF65-F5344CB8AC3E}">
        <p14:creationId xmlns:p14="http://schemas.microsoft.com/office/powerpoint/2010/main" val="784877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26</a:t>
            </a:fld>
            <a:endParaRPr lang="en-NZ"/>
          </a:p>
        </p:txBody>
      </p:sp>
    </p:spTree>
    <p:extLst>
      <p:ext uri="{BB962C8B-B14F-4D97-AF65-F5344CB8AC3E}">
        <p14:creationId xmlns:p14="http://schemas.microsoft.com/office/powerpoint/2010/main" val="2699647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chance for each group to explain their ideas and get feedback from everyone else. </a:t>
            </a:r>
          </a:p>
          <a:p>
            <a:endParaRPr lang="en-NZ" baseline="0" dirty="0" smtClean="0"/>
          </a:p>
          <a:p>
            <a:r>
              <a:rPr lang="en-NZ" baseline="0" dirty="0" smtClean="0"/>
              <a:t>Most groups take 4 minutes: 2 minutes to talk; 2 minutes for questions/comments.</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27</a:t>
            </a:fld>
            <a:endParaRPr lang="en-NZ"/>
          </a:p>
        </p:txBody>
      </p:sp>
    </p:spTree>
    <p:extLst>
      <p:ext uri="{BB962C8B-B14F-4D97-AF65-F5344CB8AC3E}">
        <p14:creationId xmlns:p14="http://schemas.microsoft.com/office/powerpoint/2010/main" val="401849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the video (5 minutes)</a:t>
            </a:r>
            <a:endParaRPr lang="en-NZ" dirty="0" smtClean="0"/>
          </a:p>
          <a:p>
            <a:r>
              <a:rPr lang="en-NZ" dirty="0" smtClean="0"/>
              <a:t>https://www.youtube.com/watch?v=fCBciRJidIg</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29</a:t>
            </a:fld>
            <a:endParaRPr lang="en-NZ"/>
          </a:p>
        </p:txBody>
      </p:sp>
    </p:spTree>
    <p:extLst>
      <p:ext uri="{BB962C8B-B14F-4D97-AF65-F5344CB8AC3E}">
        <p14:creationId xmlns:p14="http://schemas.microsoft.com/office/powerpoint/2010/main" val="241013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 white board</a:t>
            </a:r>
            <a:r>
              <a:rPr lang="en-US" baseline="0" dirty="0" smtClean="0"/>
              <a:t> discussion.</a:t>
            </a:r>
          </a:p>
          <a:p>
            <a:endParaRPr lang="en-US" baseline="0" dirty="0" smtClean="0"/>
          </a:p>
          <a:p>
            <a:r>
              <a:rPr lang="en-US" baseline="0" dirty="0" smtClean="0"/>
              <a:t>If the discussion needs redirecting, have the group start a list of stressors in a nearby location.</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30</a:t>
            </a:fld>
            <a:endParaRPr lang="en-NZ"/>
          </a:p>
        </p:txBody>
      </p:sp>
    </p:spTree>
    <p:extLst>
      <p:ext uri="{BB962C8B-B14F-4D97-AF65-F5344CB8AC3E}">
        <p14:creationId xmlns:p14="http://schemas.microsoft.com/office/powerpoint/2010/main" val="2959662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smtClean="0"/>
          </a:p>
        </p:txBody>
      </p:sp>
      <p:sp>
        <p:nvSpPr>
          <p:cNvPr id="4" name="Slide Number Placeholder 3"/>
          <p:cNvSpPr>
            <a:spLocks noGrp="1"/>
          </p:cNvSpPr>
          <p:nvPr>
            <p:ph type="sldNum" sz="quarter" idx="10"/>
          </p:nvPr>
        </p:nvSpPr>
        <p:spPr/>
        <p:txBody>
          <a:bodyPr/>
          <a:lstStyle/>
          <a:p>
            <a:fld id="{CE6D632F-EB8F-4C38-B3CB-FE6487D09925}" type="slidenum">
              <a:rPr lang="en-NZ" smtClean="0"/>
              <a:t>31</a:t>
            </a:fld>
            <a:endParaRPr lang="en-NZ"/>
          </a:p>
        </p:txBody>
      </p:sp>
    </p:spTree>
    <p:extLst>
      <p:ext uri="{BB962C8B-B14F-4D97-AF65-F5344CB8AC3E}">
        <p14:creationId xmlns:p14="http://schemas.microsoft.com/office/powerpoint/2010/main" val="546978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chance for each group to explain their ideas and get feedback from everyone else. </a:t>
            </a:r>
          </a:p>
          <a:p>
            <a:endParaRPr lang="en-NZ" baseline="0" dirty="0" smtClean="0"/>
          </a:p>
          <a:p>
            <a:r>
              <a:rPr lang="en-NZ" baseline="0" dirty="0" smtClean="0"/>
              <a:t>Most groups took 4 minutes: 2 minutes to talk; 2 minutes for questions/comments.</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32</a:t>
            </a:fld>
            <a:endParaRPr lang="en-NZ"/>
          </a:p>
        </p:txBody>
      </p:sp>
    </p:spTree>
    <p:extLst>
      <p:ext uri="{BB962C8B-B14F-4D97-AF65-F5344CB8AC3E}">
        <p14:creationId xmlns:p14="http://schemas.microsoft.com/office/powerpoint/2010/main" val="206215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E6D632F-EB8F-4C38-B3CB-FE6487D09925}" type="slidenum">
              <a:rPr lang="en-NZ" smtClean="0"/>
              <a:t>35</a:t>
            </a:fld>
            <a:endParaRPr lang="en-NZ"/>
          </a:p>
        </p:txBody>
      </p:sp>
    </p:spTree>
    <p:extLst>
      <p:ext uri="{BB962C8B-B14F-4D97-AF65-F5344CB8AC3E}">
        <p14:creationId xmlns:p14="http://schemas.microsoft.com/office/powerpoint/2010/main" val="240063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Watch this video (16 minutes)</a:t>
            </a:r>
          </a:p>
          <a:p>
            <a:pPr marL="0" indent="0">
              <a:buNone/>
            </a:pPr>
            <a:endParaRPr lang="en-NZ" dirty="0" smtClean="0"/>
          </a:p>
          <a:p>
            <a:pPr marL="0" indent="0">
              <a:buNone/>
            </a:pPr>
            <a:r>
              <a:rPr lang="en-NZ" dirty="0" smtClean="0"/>
              <a:t>https</a:t>
            </a:r>
            <a:r>
              <a:rPr lang="en-NZ" dirty="0" smtClean="0"/>
              <a:t>://www.youtube.com/watch?v=AthzYRVIFyw</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36</a:t>
            </a:fld>
            <a:endParaRPr lang="en-NZ"/>
          </a:p>
        </p:txBody>
      </p:sp>
    </p:spTree>
    <p:extLst>
      <p:ext uri="{BB962C8B-B14F-4D97-AF65-F5344CB8AC3E}">
        <p14:creationId xmlns:p14="http://schemas.microsoft.com/office/powerpoint/2010/main" val="71004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first two slides of this section are just to highlight that we have </a:t>
            </a:r>
            <a:r>
              <a:rPr lang="en-US" u="sng" dirty="0" smtClean="0"/>
              <a:t>global</a:t>
            </a:r>
            <a:r>
              <a:rPr lang="en-US" u="none" dirty="0" smtClean="0"/>
              <a:t> impacts and </a:t>
            </a:r>
            <a:r>
              <a:rPr lang="en-US" u="sng" dirty="0" smtClean="0"/>
              <a:t>local</a:t>
            </a:r>
            <a:r>
              <a:rPr lang="en-US" u="none" dirty="0" smtClean="0"/>
              <a:t> impacts,</a:t>
            </a:r>
            <a:r>
              <a:rPr lang="en-US" u="none" baseline="0" dirty="0" smtClean="0"/>
              <a:t> just like we have global stressors and local stressors. So, it is important to consider </a:t>
            </a:r>
            <a:r>
              <a:rPr lang="en-US" u="sng" baseline="0" dirty="0" smtClean="0"/>
              <a:t>your</a:t>
            </a:r>
            <a:r>
              <a:rPr lang="en-US" u="none" baseline="0" dirty="0" smtClean="0"/>
              <a:t> system and </a:t>
            </a:r>
            <a:r>
              <a:rPr lang="en-US" u="sng" baseline="0" dirty="0" smtClean="0"/>
              <a:t>your</a:t>
            </a:r>
            <a:r>
              <a:rPr lang="en-US" u="none" baseline="0" dirty="0" smtClean="0"/>
              <a:t> research question when you decide your experiment. In other words, don’t just study pH and temperature just because that is what the person in the next lab is doing.</a:t>
            </a:r>
            <a:endParaRPr lang="en-US" dirty="0" smtClean="0"/>
          </a:p>
          <a:p>
            <a:endParaRPr lang="en-US" dirty="0" smtClean="0"/>
          </a:p>
          <a:p>
            <a:endParaRPr lang="en-US" dirty="0" smtClean="0"/>
          </a:p>
          <a:p>
            <a:r>
              <a:rPr lang="en-US" dirty="0" smtClean="0"/>
              <a:t>Free earth image from: https://pixabay.com/illustrations/globe-world-earth-planet-1339833/</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3</a:t>
            </a:fld>
            <a:endParaRPr lang="en-NZ"/>
          </a:p>
        </p:txBody>
      </p:sp>
    </p:spTree>
    <p:extLst>
      <p:ext uri="{BB962C8B-B14F-4D97-AF65-F5344CB8AC3E}">
        <p14:creationId xmlns:p14="http://schemas.microsoft.com/office/powerpoint/2010/main" val="3227316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minute white board</a:t>
            </a:r>
            <a:r>
              <a:rPr lang="en-US" baseline="0" dirty="0" smtClean="0"/>
              <a:t> discussion.</a:t>
            </a:r>
          </a:p>
        </p:txBody>
      </p:sp>
      <p:sp>
        <p:nvSpPr>
          <p:cNvPr id="4" name="Slide Number Placeholder 3"/>
          <p:cNvSpPr>
            <a:spLocks noGrp="1"/>
          </p:cNvSpPr>
          <p:nvPr>
            <p:ph type="sldNum" sz="quarter" idx="10"/>
          </p:nvPr>
        </p:nvSpPr>
        <p:spPr/>
        <p:txBody>
          <a:bodyPr/>
          <a:lstStyle/>
          <a:p>
            <a:fld id="{CE6D632F-EB8F-4C38-B3CB-FE6487D09925}" type="slidenum">
              <a:rPr lang="en-NZ" smtClean="0"/>
              <a:t>37</a:t>
            </a:fld>
            <a:endParaRPr lang="en-NZ"/>
          </a:p>
        </p:txBody>
      </p:sp>
    </p:spTree>
    <p:extLst>
      <p:ext uri="{BB962C8B-B14F-4D97-AF65-F5344CB8AC3E}">
        <p14:creationId xmlns:p14="http://schemas.microsoft.com/office/powerpoint/2010/main" val="2421335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essential to develop a data analysis plan as part of your experimental design.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https://www.youtube.com/watch?v=hH_3NZFW7EI</a:t>
            </a:r>
          </a:p>
          <a:p>
            <a:r>
              <a:rPr lang="en-US" baseline="0" dirty="0" smtClean="0"/>
              <a:t> </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38</a:t>
            </a:fld>
            <a:endParaRPr lang="en-NZ"/>
          </a:p>
        </p:txBody>
      </p:sp>
    </p:spTree>
    <p:extLst>
      <p:ext uri="{BB962C8B-B14F-4D97-AF65-F5344CB8AC3E}">
        <p14:creationId xmlns:p14="http://schemas.microsoft.com/office/powerpoint/2010/main" val="1606539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teaching this as part of a 1-day workshop,</a:t>
            </a:r>
            <a:r>
              <a:rPr lang="en-US" baseline="0" dirty="0" smtClean="0"/>
              <a:t> three videos is too many (especially since this would come right after Experimental Design). Instead, it is better to </a:t>
            </a:r>
            <a:r>
              <a:rPr lang="en-US" baseline="0" dirty="0" err="1" smtClean="0"/>
              <a:t>summarise</a:t>
            </a:r>
            <a:r>
              <a:rPr lang="en-US" baseline="0" dirty="0" smtClean="0"/>
              <a:t> some of the key points of the video using the slides below. If you choose to do this, watch the video first:</a:t>
            </a:r>
            <a:endParaRPr lang="en-NZ" dirty="0" smtClean="0"/>
          </a:p>
          <a:p>
            <a:endParaRPr lang="en-NZ" dirty="0" smtClean="0"/>
          </a:p>
          <a:p>
            <a:r>
              <a:rPr lang="en-NZ" dirty="0" smtClean="0"/>
              <a:t>https://www.youtube.com/watch?v=hH_3NZFW7EI</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39</a:t>
            </a:fld>
            <a:endParaRPr lang="en-NZ"/>
          </a:p>
        </p:txBody>
      </p:sp>
    </p:spTree>
    <p:extLst>
      <p:ext uri="{BB962C8B-B14F-4D97-AF65-F5344CB8AC3E}">
        <p14:creationId xmlns:p14="http://schemas.microsoft.com/office/powerpoint/2010/main" val="4263381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minute white board</a:t>
            </a:r>
            <a:r>
              <a:rPr lang="en-US" baseline="0" dirty="0" smtClean="0"/>
              <a:t> discussion.</a:t>
            </a:r>
          </a:p>
        </p:txBody>
      </p:sp>
      <p:sp>
        <p:nvSpPr>
          <p:cNvPr id="4" name="Slide Number Placeholder 3"/>
          <p:cNvSpPr>
            <a:spLocks noGrp="1"/>
          </p:cNvSpPr>
          <p:nvPr>
            <p:ph type="sldNum" sz="quarter" idx="10"/>
          </p:nvPr>
        </p:nvSpPr>
        <p:spPr/>
        <p:txBody>
          <a:bodyPr/>
          <a:lstStyle/>
          <a:p>
            <a:fld id="{CE6D632F-EB8F-4C38-B3CB-FE6487D09925}" type="slidenum">
              <a:rPr lang="en-NZ" smtClean="0"/>
              <a:t>40</a:t>
            </a:fld>
            <a:endParaRPr lang="en-NZ"/>
          </a:p>
        </p:txBody>
      </p:sp>
    </p:spTree>
    <p:extLst>
      <p:ext uri="{BB962C8B-B14F-4D97-AF65-F5344CB8AC3E}">
        <p14:creationId xmlns:p14="http://schemas.microsoft.com/office/powerpoint/2010/main" val="2149590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video for the discussion about these slides,</a:t>
            </a:r>
            <a:r>
              <a:rPr lang="en-US" baseline="0" dirty="0" smtClean="0"/>
              <a:t> so you can ensure it is at the correct level for your students.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https://www.youtube.com/watch?v=hH_3NZFW7EI</a:t>
            </a:r>
          </a:p>
          <a:p>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41</a:t>
            </a:fld>
            <a:endParaRPr lang="en-NZ"/>
          </a:p>
        </p:txBody>
      </p:sp>
    </p:spTree>
    <p:extLst>
      <p:ext uri="{BB962C8B-B14F-4D97-AF65-F5344CB8AC3E}">
        <p14:creationId xmlns:p14="http://schemas.microsoft.com/office/powerpoint/2010/main" val="1665314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42</a:t>
            </a:fld>
            <a:endParaRPr lang="en-NZ"/>
          </a:p>
        </p:txBody>
      </p:sp>
    </p:spTree>
    <p:extLst>
      <p:ext uri="{BB962C8B-B14F-4D97-AF65-F5344CB8AC3E}">
        <p14:creationId xmlns:p14="http://schemas.microsoft.com/office/powerpoint/2010/main" val="144763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we may be interested in measuring the difference between two treatments. The difference may</a:t>
            </a:r>
            <a:r>
              <a:rPr lang="en-US" baseline="0" dirty="0" smtClean="0"/>
              <a:t> be positive or negative or large or small. However, it can be difficult to measure small differences.</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43</a:t>
            </a:fld>
            <a:endParaRPr lang="en-NZ"/>
          </a:p>
        </p:txBody>
      </p:sp>
    </p:spTree>
    <p:extLst>
      <p:ext uri="{BB962C8B-B14F-4D97-AF65-F5344CB8AC3E}">
        <p14:creationId xmlns:p14="http://schemas.microsoft.com/office/powerpoint/2010/main" val="1737165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consider the arrows confidence intervals, you can discuss how you would interpret these results.</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44</a:t>
            </a:fld>
            <a:endParaRPr lang="en-NZ"/>
          </a:p>
        </p:txBody>
      </p:sp>
    </p:spTree>
    <p:extLst>
      <p:ext uri="{BB962C8B-B14F-4D97-AF65-F5344CB8AC3E}">
        <p14:creationId xmlns:p14="http://schemas.microsoft.com/office/powerpoint/2010/main" val="2936530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dirty="0" smtClean="0"/>
              <a:t>simplest </a:t>
            </a:r>
            <a:r>
              <a:rPr lang="en-US" dirty="0" smtClean="0"/>
              <a:t>scenario, we may have only two treatments and we can quantify their difference with a</a:t>
            </a:r>
            <a:r>
              <a:rPr lang="en-US" baseline="0" dirty="0" smtClean="0"/>
              <a:t> mean and 95% confidence interval.</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45</a:t>
            </a:fld>
            <a:endParaRPr lang="en-NZ"/>
          </a:p>
        </p:txBody>
      </p:sp>
    </p:spTree>
    <p:extLst>
      <p:ext uri="{BB962C8B-B14F-4D97-AF65-F5344CB8AC3E}">
        <p14:creationId xmlns:p14="http://schemas.microsoft.com/office/powerpoint/2010/main" val="3002205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we may want the additional information that comes with more treatment levels.</a:t>
            </a:r>
          </a:p>
          <a:p>
            <a:endParaRPr lang="en-US" baseline="0" dirty="0" smtClean="0"/>
          </a:p>
          <a:p>
            <a:r>
              <a:rPr lang="en-US" dirty="0" smtClean="0"/>
              <a:t>Let’s consider a future</a:t>
            </a:r>
            <a:r>
              <a:rPr lang="en-US" baseline="0" dirty="0" smtClean="0"/>
              <a:t> ocean experiment, where we expect the data to look like this.</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46</a:t>
            </a:fld>
            <a:endParaRPr lang="en-NZ"/>
          </a:p>
        </p:txBody>
      </p:sp>
    </p:spTree>
    <p:extLst>
      <p:ext uri="{BB962C8B-B14F-4D97-AF65-F5344CB8AC3E}">
        <p14:creationId xmlns:p14="http://schemas.microsoft.com/office/powerpoint/2010/main" val="224508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a:t>
            </a:r>
            <a:r>
              <a:rPr lang="en-US" baseline="0" dirty="0" smtClean="0"/>
              <a:t> of Wellington image from https://pixabay.com/photos/wellington-oriental-bay-new-zealand-1090591/</a:t>
            </a:r>
          </a:p>
          <a:p>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4</a:t>
            </a:fld>
            <a:endParaRPr lang="en-NZ"/>
          </a:p>
        </p:txBody>
      </p:sp>
    </p:spTree>
    <p:extLst>
      <p:ext uri="{BB962C8B-B14F-4D97-AF65-F5344CB8AC3E}">
        <p14:creationId xmlns:p14="http://schemas.microsoft.com/office/powerpoint/2010/main" val="3829876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 are unlikely to see data that is</a:t>
            </a:r>
            <a:r>
              <a:rPr lang="en-US" baseline="0" dirty="0" smtClean="0"/>
              <a:t> so clear!</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47</a:t>
            </a:fld>
            <a:endParaRPr lang="en-NZ"/>
          </a:p>
        </p:txBody>
      </p:sp>
    </p:spTree>
    <p:extLst>
      <p:ext uri="{BB962C8B-B14F-4D97-AF65-F5344CB8AC3E}">
        <p14:creationId xmlns:p14="http://schemas.microsoft.com/office/powerpoint/2010/main" val="3738343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using the same level of noise we had in our two-treatment scenario, our data may look like this</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48</a:t>
            </a:fld>
            <a:endParaRPr lang="en-NZ"/>
          </a:p>
        </p:txBody>
      </p:sp>
    </p:spTree>
    <p:extLst>
      <p:ext uri="{BB962C8B-B14F-4D97-AF65-F5344CB8AC3E}">
        <p14:creationId xmlns:p14="http://schemas.microsoft.com/office/powerpoint/2010/main" val="3193139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this</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49</a:t>
            </a:fld>
            <a:endParaRPr lang="en-NZ"/>
          </a:p>
        </p:txBody>
      </p:sp>
    </p:spTree>
    <p:extLst>
      <p:ext uri="{BB962C8B-B14F-4D97-AF65-F5344CB8AC3E}">
        <p14:creationId xmlns:p14="http://schemas.microsoft.com/office/powerpoint/2010/main" val="4001595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this</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50</a:t>
            </a:fld>
            <a:endParaRPr lang="en-NZ"/>
          </a:p>
        </p:txBody>
      </p:sp>
    </p:spTree>
    <p:extLst>
      <p:ext uri="{BB962C8B-B14F-4D97-AF65-F5344CB8AC3E}">
        <p14:creationId xmlns:p14="http://schemas.microsoft.com/office/powerpoint/2010/main" val="1602916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this</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51</a:t>
            </a:fld>
            <a:endParaRPr lang="en-NZ"/>
          </a:p>
        </p:txBody>
      </p:sp>
    </p:spTree>
    <p:extLst>
      <p:ext uri="{BB962C8B-B14F-4D97-AF65-F5344CB8AC3E}">
        <p14:creationId xmlns:p14="http://schemas.microsoft.com/office/powerpoint/2010/main" val="281261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a lot more analysis</a:t>
            </a:r>
            <a:r>
              <a:rPr lang="en-US" baseline="0" dirty="0" smtClean="0"/>
              <a:t> options here. However, it is important to consider how you will analyse the data before you begin.</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52</a:t>
            </a:fld>
            <a:endParaRPr lang="en-NZ"/>
          </a:p>
        </p:txBody>
      </p:sp>
    </p:spTree>
    <p:extLst>
      <p:ext uri="{BB962C8B-B14F-4D97-AF65-F5344CB8AC3E}">
        <p14:creationId xmlns:p14="http://schemas.microsoft.com/office/powerpoint/2010/main" val="1727422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develop your experiment, you will be limited by money, tanks</a:t>
            </a:r>
            <a:r>
              <a:rPr lang="en-US" baseline="0" dirty="0" smtClean="0"/>
              <a:t> and time.</a:t>
            </a:r>
          </a:p>
          <a:p>
            <a:endParaRPr lang="en-US" baseline="0" dirty="0" smtClean="0"/>
          </a:p>
          <a:p>
            <a:r>
              <a:rPr lang="en-US" baseline="0" dirty="0" smtClean="0"/>
              <a:t>NOTE: Introduce a new term: experimental unit days. This includes replicates. However, you may also need to introduce the term “experimental unit”!</a:t>
            </a:r>
          </a:p>
          <a:p>
            <a:endParaRPr lang="en-US" baseline="0" dirty="0" smtClean="0"/>
          </a:p>
          <a:p>
            <a:r>
              <a:rPr lang="en-US" baseline="0" dirty="0" smtClean="0"/>
              <a:t>NOTE: depending on the broad goal you defined </a:t>
            </a:r>
            <a:r>
              <a:rPr lang="en-US" baseline="0" dirty="0" smtClean="0"/>
              <a:t>earlier (i.e. green-lipped mussels), </a:t>
            </a:r>
            <a:r>
              <a:rPr lang="en-US" baseline="0" dirty="0" smtClean="0"/>
              <a:t>you </a:t>
            </a:r>
            <a:r>
              <a:rPr lang="en-US" baseline="0" dirty="0" smtClean="0"/>
              <a:t>will need to change the constraints. </a:t>
            </a:r>
            <a:r>
              <a:rPr lang="en-US" baseline="0" dirty="0" smtClean="0"/>
              <a:t>For example, it may be more relevant to say: “you have 20 days </a:t>
            </a:r>
            <a:r>
              <a:rPr lang="en-US" baseline="0" dirty="0" smtClean="0"/>
              <a:t>and </a:t>
            </a:r>
            <a:r>
              <a:rPr lang="en-US" baseline="0" dirty="0" smtClean="0"/>
              <a:t>24 culture tanks”.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E6D632F-EB8F-4C38-B3CB-FE6487D09925}" type="slidenum">
              <a:rPr lang="en-NZ" smtClean="0"/>
              <a:t>54</a:t>
            </a:fld>
            <a:endParaRPr lang="en-NZ"/>
          </a:p>
        </p:txBody>
      </p:sp>
    </p:spTree>
    <p:extLst>
      <p:ext uri="{BB962C8B-B14F-4D97-AF65-F5344CB8AC3E}">
        <p14:creationId xmlns:p14="http://schemas.microsoft.com/office/powerpoint/2010/main" val="3290244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longest task.</a:t>
            </a:r>
            <a:r>
              <a:rPr lang="en-US" baseline="0" dirty="0" smtClean="0"/>
              <a:t> Give 90 minutes, include the 15 minute reporting period.</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55</a:t>
            </a:fld>
            <a:endParaRPr lang="en-NZ"/>
          </a:p>
        </p:txBody>
      </p:sp>
    </p:spTree>
    <p:extLst>
      <p:ext uri="{BB962C8B-B14F-4D97-AF65-F5344CB8AC3E}">
        <p14:creationId xmlns:p14="http://schemas.microsoft.com/office/powerpoint/2010/main" val="2949689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chance for each group to explain their ideas and get feedback from everyone else. </a:t>
            </a:r>
          </a:p>
          <a:p>
            <a:endParaRPr lang="en-NZ" baseline="0" dirty="0" smtClean="0"/>
          </a:p>
          <a:p>
            <a:r>
              <a:rPr lang="en-NZ" baseline="0" dirty="0" smtClean="0"/>
              <a:t>Most groups took 4 minutes: 2 minutes to talk; 2 minutes for questions/comments.</a:t>
            </a:r>
            <a:endParaRPr lang="en-NZ" dirty="0" smtClean="0"/>
          </a:p>
          <a:p>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56</a:t>
            </a:fld>
            <a:endParaRPr lang="en-NZ"/>
          </a:p>
        </p:txBody>
      </p:sp>
    </p:spTree>
    <p:extLst>
      <p:ext uri="{BB962C8B-B14F-4D97-AF65-F5344CB8AC3E}">
        <p14:creationId xmlns:p14="http://schemas.microsoft.com/office/powerpoint/2010/main" val="3538657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58</a:t>
            </a:fld>
            <a:endParaRPr lang="en-NZ"/>
          </a:p>
        </p:txBody>
      </p:sp>
    </p:spTree>
    <p:extLst>
      <p:ext uri="{BB962C8B-B14F-4D97-AF65-F5344CB8AC3E}">
        <p14:creationId xmlns:p14="http://schemas.microsoft.com/office/powerpoint/2010/main" val="423940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Take 2-3 minutes and ask groups/people to define these. This works best if you have</a:t>
            </a:r>
            <a:r>
              <a:rPr lang="en-NZ" baseline="0" dirty="0" smtClean="0"/>
              <a:t> them talk in their groups first, then have someone from each groups suggest definitions.</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5</a:t>
            </a:fld>
            <a:endParaRPr lang="en-NZ"/>
          </a:p>
        </p:txBody>
      </p:sp>
    </p:spTree>
    <p:extLst>
      <p:ext uri="{BB962C8B-B14F-4D97-AF65-F5344CB8AC3E}">
        <p14:creationId xmlns:p14="http://schemas.microsoft.com/office/powerpoint/2010/main" val="22388229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chance for each group to explain their ideas and get feedback from everyone else. </a:t>
            </a:r>
          </a:p>
          <a:p>
            <a:endParaRPr lang="en-NZ" baseline="0" dirty="0" smtClean="0"/>
          </a:p>
          <a:p>
            <a:r>
              <a:rPr lang="en-NZ" baseline="0" dirty="0" smtClean="0"/>
              <a:t>Most groups took 4 minutes: 2 minutes to talk; 2 minutes for questions/comments.</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59</a:t>
            </a:fld>
            <a:endParaRPr lang="en-NZ"/>
          </a:p>
        </p:txBody>
      </p:sp>
    </p:spTree>
    <p:extLst>
      <p:ext uri="{BB962C8B-B14F-4D97-AF65-F5344CB8AC3E}">
        <p14:creationId xmlns:p14="http://schemas.microsoft.com/office/powerpoint/2010/main" val="3250575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seen how a decision</a:t>
            </a:r>
            <a:r>
              <a:rPr lang="en-US" baseline="0" dirty="0" smtClean="0"/>
              <a:t> support tool can help you design and carry out a tractable research strategy. However, r</a:t>
            </a:r>
            <a:r>
              <a:rPr lang="en-US" dirty="0" smtClean="0"/>
              <a:t>emember</a:t>
            </a:r>
            <a:r>
              <a:rPr lang="en-US" baseline="0" dirty="0" smtClean="0"/>
              <a:t> that</a:t>
            </a:r>
            <a:r>
              <a:rPr lang="en-US" dirty="0" smtClean="0"/>
              <a:t> </a:t>
            </a:r>
            <a:r>
              <a:rPr lang="en-US" dirty="0" smtClean="0"/>
              <a:t>we used the simplified version of the decision support tool today. The full version, which is three separate documents,</a:t>
            </a:r>
            <a:r>
              <a:rPr lang="en-US" baseline="0" dirty="0" smtClean="0"/>
              <a:t> can help you work out additional </a:t>
            </a:r>
            <a:r>
              <a:rPr lang="en-US" baseline="0" dirty="0" smtClean="0"/>
              <a:t>details and is available on the MEDDLE website.</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60</a:t>
            </a:fld>
            <a:endParaRPr lang="en-NZ"/>
          </a:p>
        </p:txBody>
      </p:sp>
    </p:spTree>
    <p:extLst>
      <p:ext uri="{BB962C8B-B14F-4D97-AF65-F5344CB8AC3E}">
        <p14:creationId xmlns:p14="http://schemas.microsoft.com/office/powerpoint/2010/main" val="22277063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Go to the website and do a short</a:t>
            </a:r>
            <a:r>
              <a:rPr lang="en-NZ" baseline="0" dirty="0" smtClean="0"/>
              <a:t> demo. However, d</a:t>
            </a:r>
            <a:r>
              <a:rPr lang="en-NZ" dirty="0" smtClean="0"/>
              <a:t>on’t show the surface at first! Do a</a:t>
            </a:r>
            <a:r>
              <a:rPr lang="en-NZ" baseline="0" dirty="0" smtClean="0"/>
              <a:t> 3x3 matrix, then ask</a:t>
            </a:r>
            <a:r>
              <a:rPr lang="en-NZ" dirty="0" smtClean="0"/>
              <a:t> people what they think the response looks like. Then add</a:t>
            </a:r>
            <a:r>
              <a:rPr lang="en-NZ" baseline="0" dirty="0" smtClean="0"/>
              <a:t> a few more points and ask again. Then, put the response surface in.</a:t>
            </a:r>
            <a:endParaRPr lang="en-NZ" dirty="0" smtClean="0"/>
          </a:p>
          <a:p>
            <a:endParaRPr lang="en-NZ" i="0" baseline="0" dirty="0" smtClean="0"/>
          </a:p>
          <a:p>
            <a:r>
              <a:rPr lang="en-NZ" i="1" dirty="0" smtClean="0"/>
              <a:t>Go</a:t>
            </a:r>
            <a:r>
              <a:rPr lang="en-NZ" i="1" baseline="0" dirty="0" smtClean="0"/>
              <a:t> to the actual website (easiest if you have it already open on a webpage and ready to go)</a:t>
            </a:r>
          </a:p>
          <a:p>
            <a:pPr marL="228600" indent="-228600">
              <a:buFont typeface="+mj-lt"/>
              <a:buAutoNum type="arabicPeriod"/>
            </a:pPr>
            <a:r>
              <a:rPr lang="en-NZ" i="1" baseline="0" dirty="0" smtClean="0"/>
              <a:t>Point out the resources in the middle bar, including the pdf handbook</a:t>
            </a:r>
          </a:p>
          <a:p>
            <a:pPr marL="228600" indent="-228600">
              <a:buFont typeface="+mj-lt"/>
              <a:buAutoNum type="arabicPeriod"/>
            </a:pPr>
            <a:r>
              <a:rPr lang="en-NZ" i="1" baseline="0" dirty="0" smtClean="0"/>
              <a:t>Click on MEDDLE Simulator</a:t>
            </a:r>
          </a:p>
          <a:p>
            <a:pPr marL="228600" indent="-228600">
              <a:buFont typeface="+mj-lt"/>
              <a:buAutoNum type="arabicPeriod"/>
            </a:pPr>
            <a:r>
              <a:rPr lang="en-NZ" i="1" baseline="0" dirty="0" smtClean="0"/>
              <a:t>Skip straight to ‘Simulate’</a:t>
            </a:r>
          </a:p>
          <a:p>
            <a:pPr marL="228600" indent="-228600">
              <a:buFont typeface="+mj-lt"/>
              <a:buAutoNum type="arabicPeriod"/>
            </a:pPr>
            <a:r>
              <a:rPr lang="en-NZ" i="1" baseline="0" dirty="0" smtClean="0"/>
              <a:t>Create a new data set (+ sign)</a:t>
            </a:r>
          </a:p>
          <a:p>
            <a:pPr marL="228600" indent="-228600">
              <a:buFont typeface="+mj-lt"/>
              <a:buAutoNum type="arabicPeriod"/>
            </a:pPr>
            <a:r>
              <a:rPr lang="en-NZ" i="1" baseline="0" dirty="0" smtClean="0"/>
              <a:t>Select a 3-D: R,D1, D2. Select ‘okay’</a:t>
            </a:r>
          </a:p>
          <a:p>
            <a:pPr marL="685800" lvl="1" indent="-228600">
              <a:buFont typeface="Arial" panose="020B0604020202020204" pitchFamily="34" charset="0"/>
              <a:buChar char="•"/>
            </a:pPr>
            <a:r>
              <a:rPr lang="en-NZ" i="1" baseline="0" dirty="0" smtClean="0"/>
              <a:t>Add two more treatments to Driver 1 and Driver 2, so you have three of each.</a:t>
            </a:r>
          </a:p>
          <a:p>
            <a:pPr marL="685800" lvl="1" indent="-228600">
              <a:buFont typeface="Arial" panose="020B0604020202020204" pitchFamily="34" charset="0"/>
              <a:buChar char="•"/>
            </a:pPr>
            <a:r>
              <a:rPr lang="en-NZ" i="1" baseline="0" dirty="0" smtClean="0"/>
              <a:t>Select ‘generate’</a:t>
            </a:r>
          </a:p>
          <a:p>
            <a:pPr marL="228600" lvl="0" indent="-228600">
              <a:buFont typeface="+mj-lt"/>
              <a:buAutoNum type="arabicPeriod"/>
            </a:pPr>
            <a:r>
              <a:rPr lang="en-NZ" i="1" baseline="0" dirty="0" smtClean="0"/>
              <a:t>Twirl it around a bit. Then go back and add more treatments to Driver 1 and Driver 2. Re-generate.</a:t>
            </a:r>
          </a:p>
          <a:p>
            <a:pPr marL="228600" lvl="0" indent="-228600">
              <a:buFont typeface="+mj-lt"/>
              <a:buAutoNum type="arabicPeriod"/>
            </a:pPr>
            <a:r>
              <a:rPr lang="en-US" i="1" baseline="0" dirty="0" smtClean="0"/>
              <a:t>Eventually, add the response surface.</a:t>
            </a:r>
            <a:endParaRPr lang="en-NZ" i="0" baseline="0" dirty="0" smtClean="0"/>
          </a:p>
          <a:p>
            <a:endParaRPr lang="en-NZ" i="1" dirty="0"/>
          </a:p>
        </p:txBody>
      </p:sp>
      <p:sp>
        <p:nvSpPr>
          <p:cNvPr id="4" name="Slide Number Placeholder 3"/>
          <p:cNvSpPr>
            <a:spLocks noGrp="1"/>
          </p:cNvSpPr>
          <p:nvPr>
            <p:ph type="sldNum" sz="quarter" idx="10"/>
          </p:nvPr>
        </p:nvSpPr>
        <p:spPr/>
        <p:txBody>
          <a:bodyPr/>
          <a:lstStyle/>
          <a:p>
            <a:fld id="{B9F4EA9F-8BAC-4208-BCBA-CE13A46203F6}" type="slidenum">
              <a:rPr lang="en-NZ" smtClean="0"/>
              <a:t>63</a:t>
            </a:fld>
            <a:endParaRPr lang="en-NZ"/>
          </a:p>
        </p:txBody>
      </p:sp>
    </p:spTree>
    <p:extLst>
      <p:ext uri="{BB962C8B-B14F-4D97-AF65-F5344CB8AC3E}">
        <p14:creationId xmlns:p14="http://schemas.microsoft.com/office/powerpoint/2010/main" val="25208430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resources would not have been possible without the support of all of our sponsors and the work of SCOR Working Group 149 members.</a:t>
            </a:r>
            <a:endParaRPr lang="en-NZ" dirty="0"/>
          </a:p>
        </p:txBody>
      </p:sp>
      <p:sp>
        <p:nvSpPr>
          <p:cNvPr id="4" name="Slide Number Placeholder 3"/>
          <p:cNvSpPr>
            <a:spLocks noGrp="1"/>
          </p:cNvSpPr>
          <p:nvPr>
            <p:ph type="sldNum" sz="quarter" idx="10"/>
          </p:nvPr>
        </p:nvSpPr>
        <p:spPr/>
        <p:txBody>
          <a:bodyPr/>
          <a:lstStyle/>
          <a:p>
            <a:fld id="{9A96456D-C73A-4E7F-B1C6-69C478E5DEB5}" type="slidenum">
              <a:rPr lang="en-NZ" smtClean="0"/>
              <a:t>64</a:t>
            </a:fld>
            <a:endParaRPr lang="en-NZ"/>
          </a:p>
        </p:txBody>
      </p:sp>
    </p:spTree>
    <p:extLst>
      <p:ext uri="{BB962C8B-B14F-4D97-AF65-F5344CB8AC3E}">
        <p14:creationId xmlns:p14="http://schemas.microsoft.com/office/powerpoint/2010/main" val="215784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Alcohol can become a stressor if you:</a:t>
            </a:r>
          </a:p>
          <a:p>
            <a:endParaRPr lang="en-US" baseline="0" dirty="0" smtClean="0"/>
          </a:p>
          <a:p>
            <a:pPr marL="228600" indent="-228600">
              <a:buAutoNum type="arabicPeriod"/>
            </a:pPr>
            <a:r>
              <a:rPr lang="en-US" baseline="0" dirty="0" smtClean="0"/>
              <a:t>Drink too much (Intensity)</a:t>
            </a:r>
          </a:p>
          <a:p>
            <a:pPr marL="228600" indent="-228600">
              <a:buAutoNum type="arabicPeriod"/>
            </a:pPr>
            <a:r>
              <a:rPr lang="en-US" baseline="0" dirty="0" smtClean="0"/>
              <a:t>Drink too often (time exposure)</a:t>
            </a:r>
          </a:p>
          <a:p>
            <a:pPr marL="228600" indent="-228600">
              <a:buAutoNum type="arabicPeriod"/>
            </a:pPr>
            <a:r>
              <a:rPr lang="en-US" baseline="0" dirty="0" smtClean="0"/>
              <a:t>Pass on to the next generation through drinking in pregnancy (carry-over effects)</a:t>
            </a:r>
          </a:p>
          <a:p>
            <a:pPr marL="228600" indent="-228600">
              <a:buAutoNum type="arabicPeriod"/>
            </a:pPr>
            <a:r>
              <a:rPr lang="en-US" baseline="0" dirty="0" smtClean="0"/>
              <a:t>…[Evolution and adaptation]</a:t>
            </a:r>
          </a:p>
          <a:p>
            <a:pPr marL="228600" indent="-228600">
              <a:buAutoNum type="arabicPeriod"/>
            </a:pPr>
            <a:r>
              <a:rPr lang="en-US" baseline="0" dirty="0" smtClean="0"/>
              <a:t>Combine drinking with other drivers/stressors. For example, under normal circumstances, you may be able to jaywalk across a busy street. However, after a few drinks, your judgement is impaired and suddenly </a:t>
            </a:r>
            <a:r>
              <a:rPr lang="en-US" baseline="0" dirty="0" err="1" smtClean="0"/>
              <a:t>alcohol+crossing</a:t>
            </a:r>
            <a:r>
              <a:rPr lang="en-US" baseline="0" dirty="0" smtClean="0"/>
              <a:t> because a lot more dangerous than either of them individually.</a:t>
            </a:r>
          </a:p>
          <a:p>
            <a:pPr marL="228600" indent="-228600">
              <a:buAutoNum type="arabicPeriod"/>
            </a:pPr>
            <a:endParaRPr lang="en-US" dirty="0" smtClean="0"/>
          </a:p>
          <a:p>
            <a:endParaRPr lang="en-US" dirty="0" smtClean="0"/>
          </a:p>
          <a:p>
            <a:endParaRPr lang="en-US" dirty="0" smtClean="0"/>
          </a:p>
          <a:p>
            <a:endParaRPr lang="en-US" dirty="0" smtClean="0"/>
          </a:p>
          <a:p>
            <a:r>
              <a:rPr lang="en-US" dirty="0" smtClean="0"/>
              <a:t>Free image from: https://pixabay.com/photos/tinto-bordo-wine-glass-alcohol-3608574/</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7</a:t>
            </a:fld>
            <a:endParaRPr lang="en-NZ"/>
          </a:p>
        </p:txBody>
      </p:sp>
    </p:spTree>
    <p:extLst>
      <p:ext uri="{BB962C8B-B14F-4D97-AF65-F5344CB8AC3E}">
        <p14:creationId xmlns:p14="http://schemas.microsoft.com/office/powerpoint/2010/main" val="293175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1: </a:t>
            </a:r>
            <a:r>
              <a:rPr lang="en-NZ" dirty="0" smtClean="0"/>
              <a:t>Data is inspired</a:t>
            </a:r>
            <a:r>
              <a:rPr lang="en-NZ" baseline="0" dirty="0" smtClean="0"/>
              <a:t> by </a:t>
            </a:r>
            <a:r>
              <a:rPr lang="en-NZ" dirty="0" smtClean="0"/>
              <a:t>Sam </a:t>
            </a:r>
            <a:r>
              <a:rPr lang="en-NZ" dirty="0" err="1" smtClean="0"/>
              <a:t>Dupont’s</a:t>
            </a:r>
            <a:r>
              <a:rPr lang="en-NZ" dirty="0" smtClean="0"/>
              <a:t> </a:t>
            </a:r>
            <a:r>
              <a:rPr lang="en-NZ" dirty="0" smtClean="0"/>
              <a:t>Black Sea Urchin </a:t>
            </a:r>
            <a:r>
              <a:rPr lang="en-NZ" dirty="0" smtClean="0"/>
              <a:t>data: </a:t>
            </a:r>
            <a:r>
              <a:rPr lang="en-NZ" dirty="0" smtClean="0"/>
              <a:t>https://www.sciencedirect.com/science/article/pii/S0141113613001232#fig3</a:t>
            </a:r>
          </a:p>
          <a:p>
            <a:endParaRPr lang="en-US" dirty="0" smtClean="0"/>
          </a:p>
          <a:p>
            <a:r>
              <a:rPr lang="en-US" dirty="0" smtClean="0"/>
              <a:t>Note 2: You are trying to get across two points</a:t>
            </a:r>
            <a:r>
              <a:rPr lang="en-US" baseline="0" dirty="0" smtClean="0"/>
              <a:t> about this multiple driver experiment:</a:t>
            </a:r>
          </a:p>
          <a:p>
            <a:pPr marL="228600" indent="-228600">
              <a:buAutoNum type="alphaLcParenBoth"/>
            </a:pPr>
            <a:r>
              <a:rPr lang="en-US" baseline="0" dirty="0" smtClean="0"/>
              <a:t>As you increase the temperature, you go from ocean acidification being a positive effect to being a negative effect. In other words, the level of driver 1 (temperature) affects the response to driver 2 (pH).</a:t>
            </a:r>
          </a:p>
          <a:p>
            <a:pPr marL="228600" indent="-228600">
              <a:buAutoNum type="alphaLcParenBoth"/>
            </a:pPr>
            <a:r>
              <a:rPr lang="en-US" baseline="0" dirty="0" smtClean="0"/>
              <a:t>However, for the most part, both treatments are similar after 50 hours. So, it really highlights that you need to think about when/what frequency you’ll make your measurements. If you only measured after 50 hours, you wouldn’t have picked up this effect.</a:t>
            </a:r>
          </a:p>
          <a:p>
            <a:pPr marL="0" indent="0">
              <a:buNone/>
            </a:pPr>
            <a:endParaRPr lang="en-US" baseline="0" dirty="0" smtClean="0"/>
          </a:p>
          <a:p>
            <a:pPr marL="0" indent="0">
              <a:buNone/>
            </a:pPr>
            <a:r>
              <a:rPr lang="en-NZ" dirty="0" smtClean="0"/>
              <a:t>Image: https://pixabay.com/vectors/urchin-echinoderm-spines-sea-42016/</a:t>
            </a:r>
          </a:p>
        </p:txBody>
      </p:sp>
      <p:sp>
        <p:nvSpPr>
          <p:cNvPr id="4" name="Slide Number Placeholder 3"/>
          <p:cNvSpPr>
            <a:spLocks noGrp="1"/>
          </p:cNvSpPr>
          <p:nvPr>
            <p:ph type="sldNum" sz="quarter" idx="10"/>
          </p:nvPr>
        </p:nvSpPr>
        <p:spPr/>
        <p:txBody>
          <a:bodyPr/>
          <a:lstStyle/>
          <a:p>
            <a:fld id="{CE6D632F-EB8F-4C38-B3CB-FE6487D09925}" type="slidenum">
              <a:rPr lang="en-NZ" smtClean="0"/>
              <a:t>8</a:t>
            </a:fld>
            <a:endParaRPr lang="en-NZ"/>
          </a:p>
        </p:txBody>
      </p:sp>
    </p:spTree>
    <p:extLst>
      <p:ext uri="{BB962C8B-B14F-4D97-AF65-F5344CB8AC3E}">
        <p14:creationId xmlns:p14="http://schemas.microsoft.com/office/powerpoint/2010/main" val="224166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this difference in effect? Depending on where in the </a:t>
            </a:r>
            <a:r>
              <a:rPr lang="en-US" baseline="0" dirty="0" err="1" smtClean="0"/>
              <a:t>the</a:t>
            </a:r>
            <a:r>
              <a:rPr lang="en-US" baseline="0" dirty="0" smtClean="0"/>
              <a:t> response curve we were, giving it a small nudge could have a positive effect or a negative effect. A large effect or a small effect.</a:t>
            </a:r>
          </a:p>
          <a:p>
            <a:endParaRPr lang="en-US" baseline="0" dirty="0" smtClean="0"/>
          </a:p>
          <a:p>
            <a:r>
              <a:rPr lang="en-US" baseline="0" dirty="0" smtClean="0"/>
              <a:t>Image: https://pixabay.com/vectors/urchin-echinoderm-spines-sea-42016/</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9</a:t>
            </a:fld>
            <a:endParaRPr lang="en-NZ"/>
          </a:p>
        </p:txBody>
      </p:sp>
    </p:spTree>
    <p:extLst>
      <p:ext uri="{BB962C8B-B14F-4D97-AF65-F5344CB8AC3E}">
        <p14:creationId xmlns:p14="http://schemas.microsoft.com/office/powerpoint/2010/main" val="197052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example, we see a</a:t>
            </a:r>
          </a:p>
          <a:p>
            <a:pPr marL="171450" indent="-171450">
              <a:buFont typeface="Arial" panose="020B0604020202020204" pitchFamily="34" charset="0"/>
              <a:buChar char="•"/>
            </a:pPr>
            <a:r>
              <a:rPr lang="en-US" baseline="0" dirty="0" smtClean="0"/>
              <a:t>a positive effect if start at the low end of the natural variability range</a:t>
            </a:r>
          </a:p>
          <a:p>
            <a:pPr marL="171450" indent="-171450">
              <a:buFont typeface="Arial" panose="020B0604020202020204" pitchFamily="34" charset="0"/>
              <a:buChar char="•"/>
            </a:pPr>
            <a:r>
              <a:rPr lang="en-US" baseline="0" dirty="0" smtClean="0"/>
              <a:t>a negative effect if we start near the peak</a:t>
            </a:r>
          </a:p>
          <a:p>
            <a:pPr marL="171450" indent="-171450">
              <a:buFont typeface="Arial" panose="020B0604020202020204" pitchFamily="34" charset="0"/>
              <a:buChar char="•"/>
            </a:pPr>
            <a:r>
              <a:rPr lang="en-US" baseline="0" dirty="0" smtClean="0"/>
              <a:t>or a neutral effect if we happen to choose treatments on either side of the response curve peak.</a:t>
            </a:r>
          </a:p>
          <a:p>
            <a:endParaRPr lang="en-US" baseline="0" dirty="0" smtClean="0"/>
          </a:p>
          <a:p>
            <a:endParaRPr lang="en-US" baseline="0" dirty="0" smtClean="0"/>
          </a:p>
          <a:p>
            <a:endParaRPr lang="en-US" baseline="0" dirty="0" smtClean="0"/>
          </a:p>
          <a:p>
            <a:r>
              <a:rPr lang="en-US" baseline="0" dirty="0" smtClean="0"/>
              <a:t>Image: https://pixabay.com/vectors/urchin-echinoderm-spines-sea-42016/</a:t>
            </a:r>
            <a:endParaRPr lang="en-NZ" dirty="0"/>
          </a:p>
        </p:txBody>
      </p:sp>
      <p:sp>
        <p:nvSpPr>
          <p:cNvPr id="4" name="Slide Number Placeholder 3"/>
          <p:cNvSpPr>
            <a:spLocks noGrp="1"/>
          </p:cNvSpPr>
          <p:nvPr>
            <p:ph type="sldNum" sz="quarter" idx="10"/>
          </p:nvPr>
        </p:nvSpPr>
        <p:spPr/>
        <p:txBody>
          <a:bodyPr/>
          <a:lstStyle/>
          <a:p>
            <a:fld id="{CE6D632F-EB8F-4C38-B3CB-FE6487D09925}" type="slidenum">
              <a:rPr lang="en-NZ" smtClean="0"/>
              <a:t>10</a:t>
            </a:fld>
            <a:endParaRPr lang="en-NZ"/>
          </a:p>
        </p:txBody>
      </p:sp>
    </p:spTree>
    <p:extLst>
      <p:ext uri="{BB962C8B-B14F-4D97-AF65-F5344CB8AC3E}">
        <p14:creationId xmlns:p14="http://schemas.microsoft.com/office/powerpoint/2010/main" val="234249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003783D-9968-4EEE-A581-80D7C8320864}" type="datetimeFigureOut">
              <a:rPr lang="en-NZ" smtClean="0"/>
              <a:t>5/10/2020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279190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03783D-9968-4EEE-A581-80D7C8320864}" type="datetimeFigureOut">
              <a:rPr lang="en-NZ" smtClean="0"/>
              <a:t>5/10/2020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83719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03783D-9968-4EEE-A581-80D7C8320864}" type="datetimeFigureOut">
              <a:rPr lang="en-NZ" smtClean="0"/>
              <a:t>5/10/2020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319323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03783D-9968-4EEE-A581-80D7C8320864}" type="datetimeFigureOut">
              <a:rPr lang="en-NZ" smtClean="0"/>
              <a:t>5/10/2020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299896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03783D-9968-4EEE-A581-80D7C8320864}" type="datetimeFigureOut">
              <a:rPr lang="en-NZ" smtClean="0"/>
              <a:t>5/10/2020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212515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003783D-9968-4EEE-A581-80D7C8320864}" type="datetimeFigureOut">
              <a:rPr lang="en-NZ" smtClean="0"/>
              <a:t>5/10/2020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183756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003783D-9968-4EEE-A581-80D7C8320864}" type="datetimeFigureOut">
              <a:rPr lang="en-NZ" smtClean="0"/>
              <a:t>5/10/2020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285879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003783D-9968-4EEE-A581-80D7C8320864}" type="datetimeFigureOut">
              <a:rPr lang="en-NZ" smtClean="0"/>
              <a:t>5/10/2020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37158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3783D-9968-4EEE-A581-80D7C8320864}" type="datetimeFigureOut">
              <a:rPr lang="en-NZ" smtClean="0"/>
              <a:t>5/10/2020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24890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03783D-9968-4EEE-A581-80D7C8320864}" type="datetimeFigureOut">
              <a:rPr lang="en-NZ" smtClean="0"/>
              <a:t>5/10/2020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249744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03783D-9968-4EEE-A581-80D7C8320864}" type="datetimeFigureOut">
              <a:rPr lang="en-NZ" smtClean="0"/>
              <a:t>5/10/2020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1262225-6B98-4314-A4F0-1EC813EACF7B}" type="slidenum">
              <a:rPr lang="en-NZ" smtClean="0"/>
              <a:t>‹#›</a:t>
            </a:fld>
            <a:endParaRPr lang="en-NZ"/>
          </a:p>
        </p:txBody>
      </p:sp>
    </p:spTree>
    <p:extLst>
      <p:ext uri="{BB962C8B-B14F-4D97-AF65-F5344CB8AC3E}">
        <p14:creationId xmlns:p14="http://schemas.microsoft.com/office/powerpoint/2010/main" val="317925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3783D-9968-4EEE-A581-80D7C8320864}" type="datetimeFigureOut">
              <a:rPr lang="en-NZ" smtClean="0"/>
              <a:t>5/10/2020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62225-6B98-4314-A4F0-1EC813EACF7B}" type="slidenum">
              <a:rPr lang="en-NZ" smtClean="0"/>
              <a:t>‹#›</a:t>
            </a:fld>
            <a:endParaRPr lang="en-NZ"/>
          </a:p>
        </p:txBody>
      </p:sp>
    </p:spTree>
    <p:extLst>
      <p:ext uri="{BB962C8B-B14F-4D97-AF65-F5344CB8AC3E}">
        <p14:creationId xmlns:p14="http://schemas.microsoft.com/office/powerpoint/2010/main" val="415178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fCBciRJidIg" TargetMode="Externa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AthzYRVIFyw" TargetMode="Externa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ideo" Target="https://www.youtube.com/embed/hH_3NZFW7EI"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FFFFFF"/>
              </a:gs>
              <a:gs pos="100000">
                <a:srgbClr val="F0F0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p:cNvSpPr/>
          <p:nvPr/>
        </p:nvSpPr>
        <p:spPr>
          <a:xfrm>
            <a:off x="3482502" y="0"/>
            <a:ext cx="8709498" cy="6858000"/>
          </a:xfrm>
          <a:prstGeom prst="triangle">
            <a:avLst>
              <a:gd name="adj" fmla="val 100000"/>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0" y="6414694"/>
            <a:ext cx="12192000" cy="482215"/>
          </a:xfrm>
          <a:prstGeom prst="rect">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p:cNvGrpSpPr/>
          <p:nvPr/>
        </p:nvGrpSpPr>
        <p:grpSpPr>
          <a:xfrm>
            <a:off x="11080" y="32911"/>
            <a:ext cx="1163791" cy="923330"/>
            <a:chOff x="88900" y="-161642"/>
            <a:chExt cx="1163791" cy="923330"/>
          </a:xfrm>
        </p:grpSpPr>
        <p:sp>
          <p:nvSpPr>
            <p:cNvPr id="19" name="TextBox 18"/>
            <p:cNvSpPr txBox="1"/>
            <p:nvPr userDrawn="1"/>
          </p:nvSpPr>
          <p:spPr>
            <a:xfrm>
              <a:off x="88900" y="-161642"/>
              <a:ext cx="1163791" cy="923330"/>
            </a:xfrm>
            <a:prstGeom prst="rect">
              <a:avLst/>
            </a:prstGeom>
            <a:noFill/>
          </p:spPr>
          <p:txBody>
            <a:bodyPr wrap="square" rtlCol="0">
              <a:spAutoFit/>
            </a:bodyPr>
            <a:lstStyle/>
            <a:p>
              <a:pPr algn="ctr"/>
              <a:r>
                <a:rPr lang="en-US"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rPr>
                <a:t>M</a:t>
              </a:r>
              <a:endParaRPr lang="en-NZ"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endParaRPr>
            </a:p>
          </p:txBody>
        </p:sp>
        <p:cxnSp>
          <p:nvCxnSpPr>
            <p:cNvPr id="20" name="Straight Connector 19"/>
            <p:cNvCxnSpPr/>
            <p:nvPr userDrawn="1"/>
          </p:nvCxnSpPr>
          <p:spPr>
            <a:xfrm>
              <a:off x="513428" y="675634"/>
              <a:ext cx="314734" cy="0"/>
            </a:xfrm>
            <a:prstGeom prst="line">
              <a:avLst/>
            </a:prstGeom>
            <a:ln w="50800" cap="rnd">
              <a:solidFill>
                <a:srgbClr val="203948"/>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0171643" y="4521056"/>
            <a:ext cx="3008560" cy="1130946"/>
            <a:chOff x="9974270" y="1770435"/>
            <a:chExt cx="3008560" cy="1130946"/>
          </a:xfrm>
        </p:grpSpPr>
        <p:sp>
          <p:nvSpPr>
            <p:cNvPr id="22" name="Rounded Rectangle 21"/>
            <p:cNvSpPr/>
            <p:nvPr/>
          </p:nvSpPr>
          <p:spPr>
            <a:xfrm>
              <a:off x="10291862" y="177043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ounded Rectangle 22"/>
            <p:cNvSpPr/>
            <p:nvPr/>
          </p:nvSpPr>
          <p:spPr>
            <a:xfrm>
              <a:off x="9974270" y="2097087"/>
              <a:ext cx="2438048"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ounded Rectangle 23"/>
            <p:cNvSpPr/>
            <p:nvPr/>
          </p:nvSpPr>
          <p:spPr>
            <a:xfrm>
              <a:off x="10544782" y="2423739"/>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ounded Rectangle 24"/>
            <p:cNvSpPr/>
            <p:nvPr/>
          </p:nvSpPr>
          <p:spPr>
            <a:xfrm>
              <a:off x="10155677" y="2750391"/>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6" name="Title 1"/>
          <p:cNvSpPr txBox="1">
            <a:spLocks/>
          </p:cNvSpPr>
          <p:nvPr/>
        </p:nvSpPr>
        <p:spPr>
          <a:xfrm>
            <a:off x="3188347" y="1335796"/>
            <a:ext cx="8979325" cy="3952968"/>
          </a:xfrm>
          <a:prstGeom prst="rect">
            <a:avLst/>
          </a:prstGeom>
        </p:spPr>
        <p:txBody>
          <a:bodyPr anchor="ctr">
            <a:noAutofit/>
          </a:bodyPr>
          <a:lstStyle>
            <a:lvl1pPr algn="ctr" defTabSz="914400" rtl="0" eaLnBrk="1" latinLnBrk="0" hangingPunct="1">
              <a:lnSpc>
                <a:spcPct val="90000"/>
              </a:lnSpc>
              <a:spcBef>
                <a:spcPct val="0"/>
              </a:spcBef>
              <a:buNone/>
              <a:defRPr sz="6000" kern="1200">
                <a:solidFill>
                  <a:srgbClr val="203948"/>
                </a:solidFill>
                <a:latin typeface="+mj-lt"/>
                <a:ea typeface="+mj-ea"/>
                <a:cs typeface="+mj-cs"/>
              </a:defRPr>
            </a:lvl1pPr>
          </a:lstStyle>
          <a:p>
            <a:r>
              <a:rPr lang="en-US" sz="4800" dirty="0"/>
              <a:t>M</a:t>
            </a:r>
            <a:r>
              <a:rPr lang="en-US" sz="4800" dirty="0" smtClean="0"/>
              <a:t>ultiple driver research workshop</a:t>
            </a:r>
          </a:p>
          <a:p>
            <a:endParaRPr lang="en-US" sz="1100" dirty="0" smtClean="0"/>
          </a:p>
          <a:p>
            <a:r>
              <a:rPr lang="en-US" sz="2800" dirty="0" smtClean="0"/>
              <a:t>Location</a:t>
            </a:r>
          </a:p>
          <a:p>
            <a:r>
              <a:rPr lang="en-US" sz="2800" dirty="0" smtClean="0"/>
              <a:t>Date</a:t>
            </a:r>
          </a:p>
          <a:p>
            <a:endParaRPr lang="en-US" sz="2800" dirty="0"/>
          </a:p>
          <a:p>
            <a:r>
              <a:rPr lang="en-NZ" sz="2400" dirty="0" smtClean="0"/>
              <a:t>Presenters</a:t>
            </a:r>
            <a:endParaRPr lang="en-NZ"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72" y="2499234"/>
            <a:ext cx="4768885" cy="4609923"/>
          </a:xfrm>
          <a:prstGeom prst="rect">
            <a:avLst/>
          </a:prstGeom>
        </p:spPr>
      </p:pic>
    </p:spTree>
    <p:extLst>
      <p:ext uri="{BB962C8B-B14F-4D97-AF65-F5344CB8AC3E}">
        <p14:creationId xmlns:p14="http://schemas.microsoft.com/office/powerpoint/2010/main" val="534335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29092" y="1873520"/>
            <a:ext cx="1232898" cy="4235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95938" y="169827"/>
            <a:ext cx="4911720" cy="3132931"/>
          </a:xfrm>
          <a:noFill/>
        </p:spPr>
        <p:txBody>
          <a:bodyPr/>
          <a:lstStyle/>
          <a:p>
            <a:pPr algn="ctr"/>
            <a:r>
              <a:rPr lang="en-NZ" dirty="0" smtClean="0">
                <a:solidFill>
                  <a:schemeClr val="tx1"/>
                </a:solidFill>
              </a:rPr>
              <a:t>Given your question, </a:t>
            </a:r>
            <a:br>
              <a:rPr lang="en-NZ" dirty="0" smtClean="0">
                <a:solidFill>
                  <a:schemeClr val="tx1"/>
                </a:solidFill>
              </a:rPr>
            </a:br>
            <a:r>
              <a:rPr lang="en-NZ" dirty="0" smtClean="0">
                <a:solidFill>
                  <a:schemeClr val="tx1"/>
                </a:solidFill>
              </a:rPr>
              <a:t>do you need to </a:t>
            </a:r>
            <a:br>
              <a:rPr lang="en-NZ" dirty="0" smtClean="0">
                <a:solidFill>
                  <a:schemeClr val="tx1"/>
                </a:solidFill>
              </a:rPr>
            </a:br>
            <a:r>
              <a:rPr lang="en-NZ" dirty="0" smtClean="0">
                <a:solidFill>
                  <a:schemeClr val="tx1"/>
                </a:solidFill>
              </a:rPr>
              <a:t>know more about your system?</a:t>
            </a:r>
            <a:endParaRPr lang="en-NZ" dirty="0">
              <a:solidFill>
                <a:schemeClr val="tx1"/>
              </a:solidFill>
            </a:endParaRPr>
          </a:p>
        </p:txBody>
      </p:sp>
      <p:pic>
        <p:nvPicPr>
          <p:cNvPr id="8" name="Picture 2" descr="Urchin, Echinoderm, Spines, Sea, Animal, Ocean, Mar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22" y="3302758"/>
            <a:ext cx="4278155" cy="353242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p:nvPr/>
        </p:nvSpPr>
        <p:spPr>
          <a:xfrm>
            <a:off x="4967238" y="2059601"/>
            <a:ext cx="4075361" cy="4069582"/>
          </a:xfrm>
          <a:custGeom>
            <a:avLst/>
            <a:gdLst>
              <a:gd name="connsiteX0" fmla="*/ 0 w 2526453"/>
              <a:gd name="connsiteY0" fmla="*/ 1369263 h 1380797"/>
              <a:gd name="connsiteX1" fmla="*/ 338667 w 2526453"/>
              <a:gd name="connsiteY1" fmla="*/ 1348943 h 1380797"/>
              <a:gd name="connsiteX2" fmla="*/ 650240 w 2526453"/>
              <a:gd name="connsiteY2" fmla="*/ 1098329 h 1380797"/>
              <a:gd name="connsiteX3" fmla="*/ 955040 w 2526453"/>
              <a:gd name="connsiteY3" fmla="*/ 651289 h 1380797"/>
              <a:gd name="connsiteX4" fmla="*/ 1171787 w 2526453"/>
              <a:gd name="connsiteY4" fmla="*/ 312623 h 1380797"/>
              <a:gd name="connsiteX5" fmla="*/ 1435947 w 2526453"/>
              <a:gd name="connsiteY5" fmla="*/ 62009 h 1380797"/>
              <a:gd name="connsiteX6" fmla="*/ 1686560 w 2526453"/>
              <a:gd name="connsiteY6" fmla="*/ 14596 h 1380797"/>
              <a:gd name="connsiteX7" fmla="*/ 1835573 w 2526453"/>
              <a:gd name="connsiteY7" fmla="*/ 271983 h 1380797"/>
              <a:gd name="connsiteX8" fmla="*/ 1957493 w 2526453"/>
              <a:gd name="connsiteY8" fmla="*/ 556463 h 1380797"/>
              <a:gd name="connsiteX9" fmla="*/ 2059093 w 2526453"/>
              <a:gd name="connsiteY9" fmla="*/ 827396 h 1380797"/>
              <a:gd name="connsiteX10" fmla="*/ 2167467 w 2526453"/>
              <a:gd name="connsiteY10" fmla="*/ 1132196 h 1380797"/>
              <a:gd name="connsiteX11" fmla="*/ 2330027 w 2526453"/>
              <a:gd name="connsiteY11" fmla="*/ 1328623 h 1380797"/>
              <a:gd name="connsiteX12" fmla="*/ 2526453 w 2526453"/>
              <a:gd name="connsiteY12" fmla="*/ 1362489 h 13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6453" h="1380797">
                <a:moveTo>
                  <a:pt x="0" y="1369263"/>
                </a:moveTo>
                <a:cubicBezTo>
                  <a:pt x="115147" y="1381681"/>
                  <a:pt x="230294" y="1394099"/>
                  <a:pt x="338667" y="1348943"/>
                </a:cubicBezTo>
                <a:cubicBezTo>
                  <a:pt x="447040" y="1303787"/>
                  <a:pt x="547511" y="1214605"/>
                  <a:pt x="650240" y="1098329"/>
                </a:cubicBezTo>
                <a:cubicBezTo>
                  <a:pt x="752969" y="982053"/>
                  <a:pt x="868116" y="782240"/>
                  <a:pt x="955040" y="651289"/>
                </a:cubicBezTo>
                <a:cubicBezTo>
                  <a:pt x="1041964" y="520338"/>
                  <a:pt x="1091636" y="410836"/>
                  <a:pt x="1171787" y="312623"/>
                </a:cubicBezTo>
                <a:cubicBezTo>
                  <a:pt x="1251938" y="214410"/>
                  <a:pt x="1350152" y="111680"/>
                  <a:pt x="1435947" y="62009"/>
                </a:cubicBezTo>
                <a:cubicBezTo>
                  <a:pt x="1521742" y="12338"/>
                  <a:pt x="1619956" y="-20400"/>
                  <a:pt x="1686560" y="14596"/>
                </a:cubicBezTo>
                <a:cubicBezTo>
                  <a:pt x="1753164" y="49592"/>
                  <a:pt x="1790418" y="181672"/>
                  <a:pt x="1835573" y="271983"/>
                </a:cubicBezTo>
                <a:cubicBezTo>
                  <a:pt x="1880728" y="362294"/>
                  <a:pt x="1920240" y="463894"/>
                  <a:pt x="1957493" y="556463"/>
                </a:cubicBezTo>
                <a:cubicBezTo>
                  <a:pt x="1994746" y="649032"/>
                  <a:pt x="2024097" y="731440"/>
                  <a:pt x="2059093" y="827396"/>
                </a:cubicBezTo>
                <a:cubicBezTo>
                  <a:pt x="2094089" y="923351"/>
                  <a:pt x="2122311" y="1048658"/>
                  <a:pt x="2167467" y="1132196"/>
                </a:cubicBezTo>
                <a:cubicBezTo>
                  <a:pt x="2212623" y="1215734"/>
                  <a:pt x="2270196" y="1290241"/>
                  <a:pt x="2330027" y="1328623"/>
                </a:cubicBezTo>
                <a:cubicBezTo>
                  <a:pt x="2389858" y="1367005"/>
                  <a:pt x="2458155" y="1364747"/>
                  <a:pt x="2526453" y="1362489"/>
                </a:cubicBezTo>
              </a:path>
            </a:pathLst>
          </a:custGeom>
          <a:noFill/>
          <a:ln w="38100" cap="rnd">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4719604" y="5968788"/>
            <a:ext cx="611414" cy="31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p:cNvSpPr txBox="1"/>
          <p:nvPr/>
        </p:nvSpPr>
        <p:spPr>
          <a:xfrm rot="16200000">
            <a:off x="4175019" y="3915849"/>
            <a:ext cx="1753599" cy="461665"/>
          </a:xfrm>
          <a:prstGeom prst="rect">
            <a:avLst/>
          </a:prstGeom>
          <a:noFill/>
        </p:spPr>
        <p:txBody>
          <a:bodyPr wrap="square" rtlCol="0">
            <a:spAutoFit/>
          </a:bodyPr>
          <a:lstStyle/>
          <a:p>
            <a:pPr algn="ctr"/>
            <a:r>
              <a:rPr lang="en-US" sz="2400" dirty="0" smtClean="0"/>
              <a:t>Growth</a:t>
            </a:r>
            <a:endParaRPr lang="en-NZ" sz="2400" dirty="0"/>
          </a:p>
        </p:txBody>
      </p:sp>
      <p:sp>
        <p:nvSpPr>
          <p:cNvPr id="21" name="TextBox 20"/>
          <p:cNvSpPr txBox="1"/>
          <p:nvPr/>
        </p:nvSpPr>
        <p:spPr>
          <a:xfrm>
            <a:off x="5842947" y="6078925"/>
            <a:ext cx="2260508" cy="830997"/>
          </a:xfrm>
          <a:prstGeom prst="rect">
            <a:avLst/>
          </a:prstGeom>
          <a:noFill/>
        </p:spPr>
        <p:txBody>
          <a:bodyPr wrap="square" rtlCol="0">
            <a:spAutoFit/>
          </a:bodyPr>
          <a:lstStyle/>
          <a:p>
            <a:pPr algn="ctr"/>
            <a:r>
              <a:rPr lang="en-US" sz="2400" dirty="0" smtClean="0"/>
              <a:t>Natural variability range</a:t>
            </a:r>
            <a:endParaRPr lang="en-NZ" sz="2400" dirty="0"/>
          </a:p>
        </p:txBody>
      </p:sp>
      <p:cxnSp>
        <p:nvCxnSpPr>
          <p:cNvPr id="26" name="Straight Connector 25"/>
          <p:cNvCxnSpPr/>
          <p:nvPr/>
        </p:nvCxnSpPr>
        <p:spPr>
          <a:xfrm flipV="1">
            <a:off x="16209818" y="1163782"/>
            <a:ext cx="0" cy="7918"/>
          </a:xfrm>
          <a:prstGeom prst="line">
            <a:avLst/>
          </a:prstGeom>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9697001" y="470824"/>
            <a:ext cx="2258697" cy="1689418"/>
          </a:xfrm>
          <a:custGeom>
            <a:avLst/>
            <a:gdLst>
              <a:gd name="connsiteX0" fmla="*/ 0 w 1454728"/>
              <a:gd name="connsiteY0" fmla="*/ 1693934 h 1707789"/>
              <a:gd name="connsiteX1" fmla="*/ 249382 w 1454728"/>
              <a:gd name="connsiteY1" fmla="*/ 1028916 h 1707789"/>
              <a:gd name="connsiteX2" fmla="*/ 526473 w 1454728"/>
              <a:gd name="connsiteY2" fmla="*/ 419316 h 1707789"/>
              <a:gd name="connsiteX3" fmla="*/ 886691 w 1454728"/>
              <a:gd name="connsiteY3" fmla="*/ 3679 h 1707789"/>
              <a:gd name="connsiteX4" fmla="*/ 1177637 w 1454728"/>
              <a:gd name="connsiteY4" fmla="*/ 654843 h 1707789"/>
              <a:gd name="connsiteX5" fmla="*/ 1371600 w 1454728"/>
              <a:gd name="connsiteY5" fmla="*/ 1430698 h 1707789"/>
              <a:gd name="connsiteX6" fmla="*/ 1454728 w 1454728"/>
              <a:gd name="connsiteY6" fmla="*/ 1707789 h 170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728" h="1707789">
                <a:moveTo>
                  <a:pt x="0" y="1693934"/>
                </a:moveTo>
                <a:cubicBezTo>
                  <a:pt x="80818" y="1467643"/>
                  <a:pt x="161637" y="1241352"/>
                  <a:pt x="249382" y="1028916"/>
                </a:cubicBezTo>
                <a:cubicBezTo>
                  <a:pt x="337127" y="816480"/>
                  <a:pt x="420255" y="590189"/>
                  <a:pt x="526473" y="419316"/>
                </a:cubicBezTo>
                <a:cubicBezTo>
                  <a:pt x="632691" y="248443"/>
                  <a:pt x="778164" y="-35575"/>
                  <a:pt x="886691" y="3679"/>
                </a:cubicBezTo>
                <a:cubicBezTo>
                  <a:pt x="995218" y="42933"/>
                  <a:pt x="1096819" y="417007"/>
                  <a:pt x="1177637" y="654843"/>
                </a:cubicBezTo>
                <a:cubicBezTo>
                  <a:pt x="1258455" y="892679"/>
                  <a:pt x="1325418" y="1255207"/>
                  <a:pt x="1371600" y="1430698"/>
                </a:cubicBezTo>
                <a:cubicBezTo>
                  <a:pt x="1417782" y="1606189"/>
                  <a:pt x="1436255" y="1656989"/>
                  <a:pt x="1454728" y="1707789"/>
                </a:cubicBezTo>
              </a:path>
            </a:pathLst>
          </a:custGeom>
          <a:noFill/>
          <a:ln w="57150">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Oval 38"/>
          <p:cNvSpPr/>
          <p:nvPr/>
        </p:nvSpPr>
        <p:spPr>
          <a:xfrm>
            <a:off x="9841357" y="1466481"/>
            <a:ext cx="379797" cy="379797"/>
          </a:xfrm>
          <a:prstGeom prst="ellipse">
            <a:avLst/>
          </a:prstGeom>
          <a:solidFill>
            <a:srgbClr val="90C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p:cNvSpPr/>
          <p:nvPr/>
        </p:nvSpPr>
        <p:spPr>
          <a:xfrm>
            <a:off x="10668746" y="433421"/>
            <a:ext cx="379797" cy="379797"/>
          </a:xfrm>
          <a:prstGeom prst="ellipse">
            <a:avLst/>
          </a:prstGeom>
          <a:solidFill>
            <a:srgbClr val="90C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Arc 21"/>
          <p:cNvSpPr/>
          <p:nvPr/>
        </p:nvSpPr>
        <p:spPr>
          <a:xfrm rot="4210184">
            <a:off x="9769614" y="443911"/>
            <a:ext cx="1234315" cy="1250100"/>
          </a:xfrm>
          <a:prstGeom prst="arc">
            <a:avLst>
              <a:gd name="adj1" fmla="val 16200000"/>
              <a:gd name="adj2" fmla="val 1532092"/>
            </a:avLst>
          </a:prstGeom>
          <a:ln w="63500" cap="rnd">
            <a:solidFill>
              <a:srgbClr val="90C67C"/>
            </a:soli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1" name="Freeform 30"/>
          <p:cNvSpPr/>
          <p:nvPr/>
        </p:nvSpPr>
        <p:spPr>
          <a:xfrm>
            <a:off x="9697001" y="2675520"/>
            <a:ext cx="2258697" cy="1689418"/>
          </a:xfrm>
          <a:custGeom>
            <a:avLst/>
            <a:gdLst>
              <a:gd name="connsiteX0" fmla="*/ 0 w 1454728"/>
              <a:gd name="connsiteY0" fmla="*/ 1693934 h 1707789"/>
              <a:gd name="connsiteX1" fmla="*/ 249382 w 1454728"/>
              <a:gd name="connsiteY1" fmla="*/ 1028916 h 1707789"/>
              <a:gd name="connsiteX2" fmla="*/ 526473 w 1454728"/>
              <a:gd name="connsiteY2" fmla="*/ 419316 h 1707789"/>
              <a:gd name="connsiteX3" fmla="*/ 886691 w 1454728"/>
              <a:gd name="connsiteY3" fmla="*/ 3679 h 1707789"/>
              <a:gd name="connsiteX4" fmla="*/ 1177637 w 1454728"/>
              <a:gd name="connsiteY4" fmla="*/ 654843 h 1707789"/>
              <a:gd name="connsiteX5" fmla="*/ 1371600 w 1454728"/>
              <a:gd name="connsiteY5" fmla="*/ 1430698 h 1707789"/>
              <a:gd name="connsiteX6" fmla="*/ 1454728 w 1454728"/>
              <a:gd name="connsiteY6" fmla="*/ 1707789 h 170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728" h="1707789">
                <a:moveTo>
                  <a:pt x="0" y="1693934"/>
                </a:moveTo>
                <a:cubicBezTo>
                  <a:pt x="80818" y="1467643"/>
                  <a:pt x="161637" y="1241352"/>
                  <a:pt x="249382" y="1028916"/>
                </a:cubicBezTo>
                <a:cubicBezTo>
                  <a:pt x="337127" y="816480"/>
                  <a:pt x="420255" y="590189"/>
                  <a:pt x="526473" y="419316"/>
                </a:cubicBezTo>
                <a:cubicBezTo>
                  <a:pt x="632691" y="248443"/>
                  <a:pt x="778164" y="-35575"/>
                  <a:pt x="886691" y="3679"/>
                </a:cubicBezTo>
                <a:cubicBezTo>
                  <a:pt x="995218" y="42933"/>
                  <a:pt x="1096819" y="417007"/>
                  <a:pt x="1177637" y="654843"/>
                </a:cubicBezTo>
                <a:cubicBezTo>
                  <a:pt x="1258455" y="892679"/>
                  <a:pt x="1325418" y="1255207"/>
                  <a:pt x="1371600" y="1430698"/>
                </a:cubicBezTo>
                <a:cubicBezTo>
                  <a:pt x="1417782" y="1606189"/>
                  <a:pt x="1436255" y="1656989"/>
                  <a:pt x="1454728" y="1707789"/>
                </a:cubicBezTo>
              </a:path>
            </a:pathLst>
          </a:custGeom>
          <a:noFill/>
          <a:ln w="57150">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Arc 34"/>
          <p:cNvSpPr/>
          <p:nvPr/>
        </p:nvSpPr>
        <p:spPr>
          <a:xfrm rot="9328059">
            <a:off x="10575445" y="2877614"/>
            <a:ext cx="1234314" cy="1250099"/>
          </a:xfrm>
          <a:prstGeom prst="arc">
            <a:avLst>
              <a:gd name="adj1" fmla="val 16200000"/>
              <a:gd name="adj2" fmla="val 1532092"/>
            </a:avLst>
          </a:prstGeom>
          <a:ln w="63500" cap="rnd">
            <a:solidFill>
              <a:srgbClr val="C44F00"/>
            </a:soli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0" name="Oval 39"/>
          <p:cNvSpPr/>
          <p:nvPr/>
        </p:nvSpPr>
        <p:spPr>
          <a:xfrm>
            <a:off x="10248103" y="2949352"/>
            <a:ext cx="379797" cy="379797"/>
          </a:xfrm>
          <a:prstGeom prst="ellipse">
            <a:avLst/>
          </a:prstGeom>
          <a:solidFill>
            <a:srgbClr val="C4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Oval 40"/>
          <p:cNvSpPr/>
          <p:nvPr/>
        </p:nvSpPr>
        <p:spPr>
          <a:xfrm>
            <a:off x="11563427" y="3861091"/>
            <a:ext cx="379797" cy="379797"/>
          </a:xfrm>
          <a:prstGeom prst="ellipse">
            <a:avLst/>
          </a:prstGeom>
          <a:solidFill>
            <a:srgbClr val="C4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Freeform 41"/>
          <p:cNvSpPr/>
          <p:nvPr/>
        </p:nvSpPr>
        <p:spPr>
          <a:xfrm>
            <a:off x="9697001" y="4913608"/>
            <a:ext cx="2258697" cy="1689418"/>
          </a:xfrm>
          <a:custGeom>
            <a:avLst/>
            <a:gdLst>
              <a:gd name="connsiteX0" fmla="*/ 0 w 1454728"/>
              <a:gd name="connsiteY0" fmla="*/ 1693934 h 1707789"/>
              <a:gd name="connsiteX1" fmla="*/ 249382 w 1454728"/>
              <a:gd name="connsiteY1" fmla="*/ 1028916 h 1707789"/>
              <a:gd name="connsiteX2" fmla="*/ 526473 w 1454728"/>
              <a:gd name="connsiteY2" fmla="*/ 419316 h 1707789"/>
              <a:gd name="connsiteX3" fmla="*/ 886691 w 1454728"/>
              <a:gd name="connsiteY3" fmla="*/ 3679 h 1707789"/>
              <a:gd name="connsiteX4" fmla="*/ 1177637 w 1454728"/>
              <a:gd name="connsiteY4" fmla="*/ 654843 h 1707789"/>
              <a:gd name="connsiteX5" fmla="*/ 1371600 w 1454728"/>
              <a:gd name="connsiteY5" fmla="*/ 1430698 h 1707789"/>
              <a:gd name="connsiteX6" fmla="*/ 1454728 w 1454728"/>
              <a:gd name="connsiteY6" fmla="*/ 1707789 h 170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728" h="1707789">
                <a:moveTo>
                  <a:pt x="0" y="1693934"/>
                </a:moveTo>
                <a:cubicBezTo>
                  <a:pt x="80818" y="1467643"/>
                  <a:pt x="161637" y="1241352"/>
                  <a:pt x="249382" y="1028916"/>
                </a:cubicBezTo>
                <a:cubicBezTo>
                  <a:pt x="337127" y="816480"/>
                  <a:pt x="420255" y="590189"/>
                  <a:pt x="526473" y="419316"/>
                </a:cubicBezTo>
                <a:cubicBezTo>
                  <a:pt x="632691" y="248443"/>
                  <a:pt x="778164" y="-35575"/>
                  <a:pt x="886691" y="3679"/>
                </a:cubicBezTo>
                <a:cubicBezTo>
                  <a:pt x="995218" y="42933"/>
                  <a:pt x="1096819" y="417007"/>
                  <a:pt x="1177637" y="654843"/>
                </a:cubicBezTo>
                <a:cubicBezTo>
                  <a:pt x="1258455" y="892679"/>
                  <a:pt x="1325418" y="1255207"/>
                  <a:pt x="1371600" y="1430698"/>
                </a:cubicBezTo>
                <a:cubicBezTo>
                  <a:pt x="1417782" y="1606189"/>
                  <a:pt x="1436255" y="1656989"/>
                  <a:pt x="1454728" y="1707789"/>
                </a:cubicBezTo>
              </a:path>
            </a:pathLst>
          </a:custGeom>
          <a:noFill/>
          <a:ln w="57150">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Arc 45"/>
          <p:cNvSpPr/>
          <p:nvPr/>
        </p:nvSpPr>
        <p:spPr>
          <a:xfrm rot="7339751">
            <a:off x="10351807" y="5149782"/>
            <a:ext cx="1234315" cy="1250100"/>
          </a:xfrm>
          <a:prstGeom prst="arc">
            <a:avLst>
              <a:gd name="adj1" fmla="val 16200000"/>
              <a:gd name="adj2" fmla="val 1532092"/>
            </a:avLst>
          </a:prstGeom>
          <a:ln w="63500" cap="rnd">
            <a:solidFill>
              <a:schemeClr val="accent4">
                <a:lumMod val="75000"/>
              </a:schemeClr>
            </a:soli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9" name="Oval 48"/>
          <p:cNvSpPr/>
          <p:nvPr/>
        </p:nvSpPr>
        <p:spPr>
          <a:xfrm>
            <a:off x="9991835" y="5642213"/>
            <a:ext cx="379797" cy="37979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Oval 49"/>
          <p:cNvSpPr/>
          <p:nvPr/>
        </p:nvSpPr>
        <p:spPr>
          <a:xfrm>
            <a:off x="11439791" y="5642213"/>
            <a:ext cx="379797" cy="37979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Rectangle 50"/>
          <p:cNvSpPr/>
          <p:nvPr/>
        </p:nvSpPr>
        <p:spPr>
          <a:xfrm>
            <a:off x="6595912" y="1699872"/>
            <a:ext cx="1733555" cy="12788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ectangle 35"/>
          <p:cNvSpPr/>
          <p:nvPr/>
        </p:nvSpPr>
        <p:spPr>
          <a:xfrm>
            <a:off x="9522000" y="290245"/>
            <a:ext cx="2541274" cy="1874634"/>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Rectangle 31"/>
          <p:cNvSpPr/>
          <p:nvPr/>
        </p:nvSpPr>
        <p:spPr>
          <a:xfrm>
            <a:off x="9522000" y="2473921"/>
            <a:ext cx="2541274" cy="1874634"/>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ectangle 42"/>
          <p:cNvSpPr/>
          <p:nvPr/>
        </p:nvSpPr>
        <p:spPr>
          <a:xfrm>
            <a:off x="9522000" y="4712009"/>
            <a:ext cx="2541274" cy="1874634"/>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 name="Group 3"/>
          <p:cNvGrpSpPr/>
          <p:nvPr/>
        </p:nvGrpSpPr>
        <p:grpSpPr>
          <a:xfrm>
            <a:off x="5255774" y="1842481"/>
            <a:ext cx="4091426" cy="4283617"/>
            <a:chOff x="5255774" y="1842481"/>
            <a:chExt cx="4091426" cy="4283617"/>
          </a:xfrm>
        </p:grpSpPr>
        <p:cxnSp>
          <p:nvCxnSpPr>
            <p:cNvPr id="37" name="Straight Arrow Connector 36"/>
            <p:cNvCxnSpPr/>
            <p:nvPr/>
          </p:nvCxnSpPr>
          <p:spPr>
            <a:xfrm flipV="1">
              <a:off x="5272618" y="1842481"/>
              <a:ext cx="116800" cy="4283617"/>
            </a:xfrm>
            <a:prstGeom prst="straightConnector1">
              <a:avLst/>
            </a:prstGeom>
            <a:ln w="38100">
              <a:solidFill>
                <a:schemeClr val="tx1">
                  <a:lumMod val="85000"/>
                  <a:lumOff val="1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255774" y="6124026"/>
              <a:ext cx="4091426" cy="0"/>
            </a:xfrm>
            <a:prstGeom prst="straightConnector1">
              <a:avLst/>
            </a:prstGeom>
            <a:ln w="38100">
              <a:solidFill>
                <a:schemeClr val="tx1">
                  <a:lumMod val="85000"/>
                  <a:lumOff val="1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9456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01" t="5316" r="3638" b="7779"/>
          <a:stretch/>
        </p:blipFill>
        <p:spPr>
          <a:xfrm>
            <a:off x="369525" y="1642574"/>
            <a:ext cx="7383825" cy="4684312"/>
          </a:xfrm>
          <a:prstGeom prst="rect">
            <a:avLst/>
          </a:prstGeom>
        </p:spPr>
      </p:pic>
      <p:sp>
        <p:nvSpPr>
          <p:cNvPr id="4" name="Title 1"/>
          <p:cNvSpPr txBox="1">
            <a:spLocks/>
          </p:cNvSpPr>
          <p:nvPr/>
        </p:nvSpPr>
        <p:spPr>
          <a:xfrm>
            <a:off x="7965625" y="2671300"/>
            <a:ext cx="4033157" cy="3069765"/>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smtClean="0"/>
              <a:t>Increasingly complex experiments may </a:t>
            </a:r>
            <a:r>
              <a:rPr lang="en-GB" sz="2800" i="1" dirty="0" smtClean="0"/>
              <a:t>decrease </a:t>
            </a:r>
            <a:r>
              <a:rPr lang="en-GB" sz="2800" dirty="0" smtClean="0"/>
              <a:t>our understanding due to too many incompatible approaches and experimental designs.</a:t>
            </a:r>
            <a:endParaRPr lang="en-GB" sz="2800" dirty="0"/>
          </a:p>
        </p:txBody>
      </p:sp>
      <p:sp>
        <p:nvSpPr>
          <p:cNvPr id="5" name="TextBox 4"/>
          <p:cNvSpPr txBox="1"/>
          <p:nvPr/>
        </p:nvSpPr>
        <p:spPr>
          <a:xfrm>
            <a:off x="1917020" y="6326886"/>
            <a:ext cx="5942468" cy="369332"/>
          </a:xfrm>
          <a:prstGeom prst="rect">
            <a:avLst/>
          </a:prstGeom>
          <a:noFill/>
        </p:spPr>
        <p:txBody>
          <a:bodyPr wrap="square" rtlCol="0">
            <a:spAutoFit/>
          </a:bodyPr>
          <a:lstStyle/>
          <a:p>
            <a:pPr algn="r"/>
            <a:r>
              <a:rPr lang="en-AU" dirty="0" smtClean="0"/>
              <a:t>Boyd et al, Global </a:t>
            </a:r>
            <a:r>
              <a:rPr lang="en-AU" dirty="0"/>
              <a:t>change biology 24 (6), </a:t>
            </a:r>
            <a:r>
              <a:rPr lang="en-AU" dirty="0" smtClean="0"/>
              <a:t>2239-2261 (2018)</a:t>
            </a:r>
            <a:endParaRPr lang="en-AU" dirty="0"/>
          </a:p>
        </p:txBody>
      </p:sp>
    </p:spTree>
    <p:extLst>
      <p:ext uri="{BB962C8B-B14F-4D97-AF65-F5344CB8AC3E}">
        <p14:creationId xmlns:p14="http://schemas.microsoft.com/office/powerpoint/2010/main" val="2550614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01479" y="3162690"/>
            <a:ext cx="3368440" cy="2382309"/>
            <a:chOff x="4321411" y="2637758"/>
            <a:chExt cx="3368440" cy="2382309"/>
          </a:xfrm>
        </p:grpSpPr>
        <p:sp>
          <p:nvSpPr>
            <p:cNvPr id="10" name="Rectangle 9"/>
            <p:cNvSpPr/>
            <p:nvPr/>
          </p:nvSpPr>
          <p:spPr>
            <a:xfrm>
              <a:off x="4321411" y="2637758"/>
              <a:ext cx="3368440" cy="2382309"/>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dirty="0">
                <a:solidFill>
                  <a:srgbClr val="545860"/>
                </a:solidFill>
              </a:endParaRPr>
            </a:p>
          </p:txBody>
        </p:sp>
        <p:sp>
          <p:nvSpPr>
            <p:cNvPr id="12" name="Title 1"/>
            <p:cNvSpPr txBox="1">
              <a:spLocks/>
            </p:cNvSpPr>
            <p:nvPr/>
          </p:nvSpPr>
          <p:spPr>
            <a:xfrm>
              <a:off x="4321411" y="2935705"/>
              <a:ext cx="3368440" cy="17093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600" dirty="0">
                  <a:solidFill>
                    <a:schemeClr val="bg1"/>
                  </a:solidFill>
                  <a:latin typeface="+mn-lt"/>
                </a:rPr>
                <a:t>M</a:t>
              </a:r>
              <a:r>
                <a:rPr lang="en-GB" sz="3600" dirty="0" smtClean="0">
                  <a:solidFill>
                    <a:schemeClr val="bg1"/>
                  </a:solidFill>
                  <a:latin typeface="+mn-lt"/>
                </a:rPr>
                <a:t>ultiple </a:t>
              </a:r>
              <a:r>
                <a:rPr lang="en-GB" sz="3600" dirty="0">
                  <a:solidFill>
                    <a:schemeClr val="bg1"/>
                  </a:solidFill>
                  <a:latin typeface="+mn-lt"/>
                </a:rPr>
                <a:t>treatment levels and </a:t>
              </a:r>
              <a:r>
                <a:rPr lang="en-GB" sz="3600" dirty="0" smtClean="0">
                  <a:solidFill>
                    <a:schemeClr val="bg1"/>
                  </a:solidFill>
                  <a:latin typeface="+mn-lt"/>
                </a:rPr>
                <a:t>replication  </a:t>
              </a:r>
            </a:p>
          </p:txBody>
        </p:sp>
      </p:grpSp>
      <p:grpSp>
        <p:nvGrpSpPr>
          <p:cNvPr id="11" name="Group 10"/>
          <p:cNvGrpSpPr/>
          <p:nvPr/>
        </p:nvGrpSpPr>
        <p:grpSpPr>
          <a:xfrm>
            <a:off x="8535719" y="3162690"/>
            <a:ext cx="3368441" cy="2382310"/>
            <a:chOff x="8358740" y="2637758"/>
            <a:chExt cx="3368441" cy="2382310"/>
          </a:xfrm>
        </p:grpSpPr>
        <p:sp>
          <p:nvSpPr>
            <p:cNvPr id="9" name="Rectangle 8"/>
            <p:cNvSpPr/>
            <p:nvPr/>
          </p:nvSpPr>
          <p:spPr>
            <a:xfrm>
              <a:off x="8358740" y="2637758"/>
              <a:ext cx="3368440" cy="2382310"/>
            </a:xfrm>
            <a:prstGeom prst="rect">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8358741" y="2935705"/>
              <a:ext cx="3368440" cy="1754326"/>
            </a:xfrm>
            <a:prstGeom prst="rect">
              <a:avLst/>
            </a:prstGeom>
          </p:spPr>
          <p:txBody>
            <a:bodyPr wrap="square">
              <a:spAutoFit/>
            </a:bodyPr>
            <a:lstStyle/>
            <a:p>
              <a:pPr algn="ctr"/>
              <a:r>
                <a:rPr lang="en-GB" sz="3600" dirty="0" smtClean="0"/>
                <a:t>A huge </a:t>
              </a:r>
              <a:r>
                <a:rPr lang="en-GB" sz="3600" dirty="0"/>
                <a:t>number of potential permutations</a:t>
              </a:r>
            </a:p>
          </p:txBody>
        </p:sp>
      </p:grpSp>
      <p:grpSp>
        <p:nvGrpSpPr>
          <p:cNvPr id="2" name="Group 1"/>
          <p:cNvGrpSpPr/>
          <p:nvPr/>
        </p:nvGrpSpPr>
        <p:grpSpPr>
          <a:xfrm>
            <a:off x="267237" y="3162690"/>
            <a:ext cx="3368441" cy="2382309"/>
            <a:chOff x="267237" y="2637758"/>
            <a:chExt cx="3368441" cy="2382309"/>
          </a:xfrm>
        </p:grpSpPr>
        <p:sp>
          <p:nvSpPr>
            <p:cNvPr id="15" name="Rectangle 14"/>
            <p:cNvSpPr/>
            <p:nvPr/>
          </p:nvSpPr>
          <p:spPr>
            <a:xfrm>
              <a:off x="267238" y="2637758"/>
              <a:ext cx="3368440" cy="2382309"/>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dirty="0">
                <a:solidFill>
                  <a:srgbClr val="545860"/>
                </a:solidFill>
              </a:endParaRPr>
            </a:p>
          </p:txBody>
        </p:sp>
        <p:sp>
          <p:nvSpPr>
            <p:cNvPr id="14" name="Rectangle 13"/>
            <p:cNvSpPr/>
            <p:nvPr/>
          </p:nvSpPr>
          <p:spPr>
            <a:xfrm>
              <a:off x="267237" y="2935705"/>
              <a:ext cx="3368441" cy="1754326"/>
            </a:xfrm>
            <a:prstGeom prst="rect">
              <a:avLst/>
            </a:prstGeom>
          </p:spPr>
          <p:txBody>
            <a:bodyPr wrap="square">
              <a:spAutoFit/>
            </a:bodyPr>
            <a:lstStyle/>
            <a:p>
              <a:pPr algn="ctr"/>
              <a:r>
                <a:rPr lang="en-GB" sz="3600" dirty="0">
                  <a:solidFill>
                    <a:schemeClr val="bg1"/>
                  </a:solidFill>
                </a:rPr>
                <a:t>M</a:t>
              </a:r>
              <a:r>
                <a:rPr lang="en-GB" sz="3600" dirty="0" smtClean="0">
                  <a:solidFill>
                    <a:schemeClr val="bg1"/>
                  </a:solidFill>
                </a:rPr>
                <a:t>ultiple drivers             and interactive effects</a:t>
              </a:r>
            </a:p>
          </p:txBody>
        </p:sp>
      </p:grpSp>
      <p:sp>
        <p:nvSpPr>
          <p:cNvPr id="8" name="TextBox 7"/>
          <p:cNvSpPr txBox="1"/>
          <p:nvPr/>
        </p:nvSpPr>
        <p:spPr>
          <a:xfrm>
            <a:off x="3705280" y="3768222"/>
            <a:ext cx="606256" cy="1107996"/>
          </a:xfrm>
          <a:prstGeom prst="rect">
            <a:avLst/>
          </a:prstGeom>
          <a:noFill/>
        </p:spPr>
        <p:txBody>
          <a:bodyPr wrap="none" rtlCol="0">
            <a:spAutoFit/>
          </a:bodyPr>
          <a:lstStyle/>
          <a:p>
            <a:r>
              <a:rPr lang="en-NZ" sz="6600" dirty="0" smtClean="0">
                <a:latin typeface="+mj-lt"/>
              </a:rPr>
              <a:t>+</a:t>
            </a:r>
            <a:endParaRPr lang="en-NZ" sz="6600" dirty="0">
              <a:latin typeface="+mj-lt"/>
            </a:endParaRPr>
          </a:p>
        </p:txBody>
      </p:sp>
      <p:sp>
        <p:nvSpPr>
          <p:cNvPr id="17" name="TextBox 16"/>
          <p:cNvSpPr txBox="1"/>
          <p:nvPr/>
        </p:nvSpPr>
        <p:spPr>
          <a:xfrm>
            <a:off x="7855958" y="3768222"/>
            <a:ext cx="606256" cy="1107996"/>
          </a:xfrm>
          <a:prstGeom prst="rect">
            <a:avLst/>
          </a:prstGeom>
          <a:noFill/>
        </p:spPr>
        <p:txBody>
          <a:bodyPr wrap="none" rtlCol="0">
            <a:spAutoFit/>
          </a:bodyPr>
          <a:lstStyle/>
          <a:p>
            <a:r>
              <a:rPr lang="en-NZ" sz="6600" dirty="0" smtClean="0">
                <a:latin typeface="+mj-lt"/>
              </a:rPr>
              <a:t>=</a:t>
            </a:r>
            <a:endParaRPr lang="en-NZ" sz="6600" dirty="0">
              <a:latin typeface="+mj-lt"/>
            </a:endParaRPr>
          </a:p>
        </p:txBody>
      </p:sp>
      <p:sp>
        <p:nvSpPr>
          <p:cNvPr id="16" name="Title 1"/>
          <p:cNvSpPr txBox="1">
            <a:spLocks/>
          </p:cNvSpPr>
          <p:nvPr/>
        </p:nvSpPr>
        <p:spPr>
          <a:xfrm>
            <a:off x="284170" y="961074"/>
            <a:ext cx="11636921" cy="1526469"/>
          </a:xfrm>
          <a:prstGeom prst="rect">
            <a:avLst/>
          </a:prstGeom>
        </p:spPr>
        <p:txBody>
          <a:bodyPr/>
          <a:lstStyle>
            <a:lvl1pPr algn="l" defTabSz="914400" rtl="0" eaLnBrk="1" latinLnBrk="0" hangingPunct="1">
              <a:lnSpc>
                <a:spcPct val="90000"/>
              </a:lnSpc>
              <a:spcBef>
                <a:spcPct val="0"/>
              </a:spcBef>
              <a:buNone/>
              <a:defRPr sz="4400" kern="1200">
                <a:solidFill>
                  <a:srgbClr val="203948"/>
                </a:solidFill>
                <a:latin typeface="+mj-lt"/>
                <a:ea typeface="+mj-ea"/>
                <a:cs typeface="+mj-cs"/>
              </a:defRPr>
            </a:lvl1pPr>
          </a:lstStyle>
          <a:p>
            <a:pPr algn="ctr">
              <a:lnSpc>
                <a:spcPct val="100000"/>
              </a:lnSpc>
            </a:pPr>
            <a:r>
              <a:rPr lang="en-NZ" sz="4800" dirty="0" smtClean="0">
                <a:solidFill>
                  <a:schemeClr val="tx1"/>
                </a:solidFill>
              </a:rPr>
              <a:t>The challenge: design an </a:t>
            </a:r>
            <a:r>
              <a:rPr lang="en-NZ" sz="4800" b="1" dirty="0" smtClean="0">
                <a:solidFill>
                  <a:srgbClr val="4A9CBB"/>
                </a:solidFill>
              </a:rPr>
              <a:t>tractable experiment </a:t>
            </a:r>
            <a:r>
              <a:rPr lang="en-NZ" sz="4800" dirty="0" smtClean="0">
                <a:solidFill>
                  <a:schemeClr val="tx1"/>
                </a:solidFill>
              </a:rPr>
              <a:t>that answers </a:t>
            </a:r>
            <a:r>
              <a:rPr lang="en-NZ" sz="4800" b="1" dirty="0" smtClean="0">
                <a:solidFill>
                  <a:srgbClr val="4A9CBB"/>
                </a:solidFill>
              </a:rPr>
              <a:t>your question  </a:t>
            </a:r>
            <a:endParaRPr lang="en-NZ" sz="4800" b="1" dirty="0">
              <a:solidFill>
                <a:srgbClr val="4A9CBB"/>
              </a:solidFill>
            </a:endParaRPr>
          </a:p>
        </p:txBody>
      </p:sp>
    </p:spTree>
    <p:extLst>
      <p:ext uri="{BB962C8B-B14F-4D97-AF65-F5344CB8AC3E}">
        <p14:creationId xmlns:p14="http://schemas.microsoft.com/office/powerpoint/2010/main" val="2770414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flipH="1">
            <a:off x="3439146" y="4492670"/>
            <a:ext cx="271289" cy="1383814"/>
          </a:xfrm>
          <a:prstGeom prst="line">
            <a:avLst/>
          </a:prstGeom>
          <a:ln w="76200">
            <a:solidFill>
              <a:srgbClr val="E9A1C7"/>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rot="9300000">
            <a:off x="5793618" y="2416683"/>
            <a:ext cx="169010" cy="664444"/>
          </a:xfrm>
          <a:prstGeom prst="rect">
            <a:avLst/>
          </a:prstGeom>
          <a:gradFill>
            <a:gsLst>
              <a:gs pos="0">
                <a:srgbClr val="F0CF35"/>
              </a:gs>
              <a:gs pos="82000">
                <a:srgbClr val="4A9CBB"/>
              </a:gs>
              <a:gs pos="14000">
                <a:srgbClr val="F0CF35"/>
              </a:gs>
              <a:gs pos="100000">
                <a:srgbClr val="4A9C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72" name="Rectangle 71"/>
          <p:cNvSpPr/>
          <p:nvPr/>
        </p:nvSpPr>
        <p:spPr>
          <a:xfrm rot="17146176">
            <a:off x="7678265" y="4135150"/>
            <a:ext cx="169010" cy="664444"/>
          </a:xfrm>
          <a:prstGeom prst="rect">
            <a:avLst/>
          </a:prstGeom>
          <a:gradFill>
            <a:gsLst>
              <a:gs pos="0">
                <a:srgbClr val="F0CF35"/>
              </a:gs>
              <a:gs pos="12000">
                <a:srgbClr val="F0CF35"/>
              </a:gs>
              <a:gs pos="77000">
                <a:srgbClr val="FFA569"/>
              </a:gs>
              <a:gs pos="100000">
                <a:srgbClr val="FFA5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17" name="Rectangle 116"/>
          <p:cNvSpPr/>
          <p:nvPr/>
        </p:nvSpPr>
        <p:spPr>
          <a:xfrm rot="4920000">
            <a:off x="4836412" y="3884234"/>
            <a:ext cx="169010" cy="664444"/>
          </a:xfrm>
          <a:prstGeom prst="rect">
            <a:avLst/>
          </a:prstGeom>
          <a:gradFill>
            <a:gsLst>
              <a:gs pos="17000">
                <a:srgbClr val="F0CF35"/>
              </a:gs>
              <a:gs pos="94110">
                <a:srgbClr val="E58FBC"/>
              </a:gs>
              <a:gs pos="5000">
                <a:srgbClr val="F0CF35"/>
              </a:gs>
              <a:gs pos="100000">
                <a:srgbClr val="E58F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7" name="Oval 16"/>
          <p:cNvSpPr/>
          <p:nvPr/>
        </p:nvSpPr>
        <p:spPr>
          <a:xfrm>
            <a:off x="5212963" y="2921001"/>
            <a:ext cx="2330780" cy="2330780"/>
          </a:xfrm>
          <a:prstGeom prst="ellipse">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cxnSp>
        <p:nvCxnSpPr>
          <p:cNvPr id="1027" name="Straight Connector 1026"/>
          <p:cNvCxnSpPr/>
          <p:nvPr/>
        </p:nvCxnSpPr>
        <p:spPr>
          <a:xfrm flipH="1" flipV="1">
            <a:off x="2435481" y="3380698"/>
            <a:ext cx="1439141" cy="944237"/>
          </a:xfrm>
          <a:prstGeom prst="line">
            <a:avLst/>
          </a:prstGeom>
          <a:ln w="76200">
            <a:solidFill>
              <a:srgbClr val="E9A1C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009906" y="4438463"/>
            <a:ext cx="1751114" cy="929068"/>
          </a:xfrm>
          <a:prstGeom prst="line">
            <a:avLst/>
          </a:prstGeom>
          <a:ln w="76200">
            <a:solidFill>
              <a:srgbClr val="E9A1C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893920" y="4438463"/>
            <a:ext cx="1271313" cy="1384425"/>
          </a:xfrm>
          <a:prstGeom prst="line">
            <a:avLst/>
          </a:prstGeom>
          <a:ln w="76200">
            <a:solidFill>
              <a:srgbClr val="E9A1C7"/>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012732" y="3561644"/>
            <a:ext cx="1638152" cy="1638152"/>
          </a:xfrm>
          <a:prstGeom prst="ellipse">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77" name="TextBox 76"/>
          <p:cNvSpPr txBox="1"/>
          <p:nvPr/>
        </p:nvSpPr>
        <p:spPr>
          <a:xfrm>
            <a:off x="3191172" y="3965221"/>
            <a:ext cx="1226811" cy="830997"/>
          </a:xfrm>
          <a:prstGeom prst="rect">
            <a:avLst/>
          </a:prstGeom>
          <a:noFill/>
        </p:spPr>
        <p:txBody>
          <a:bodyPr wrap="none" rtlCol="0">
            <a:spAutoFit/>
          </a:bodyPr>
          <a:lstStyle/>
          <a:p>
            <a:pPr algn="ctr"/>
            <a:r>
              <a:rPr lang="en-NZ" sz="2400" dirty="0">
                <a:solidFill>
                  <a:schemeClr val="tx1">
                    <a:lumMod val="85000"/>
                    <a:lumOff val="15000"/>
                  </a:schemeClr>
                </a:solidFill>
              </a:rPr>
              <a:t>v</a:t>
            </a:r>
            <a:r>
              <a:rPr lang="en-NZ" sz="2400" dirty="0" smtClean="0">
                <a:solidFill>
                  <a:schemeClr val="tx1">
                    <a:lumMod val="85000"/>
                    <a:lumOff val="15000"/>
                  </a:schemeClr>
                </a:solidFill>
              </a:rPr>
              <a:t>ideo</a:t>
            </a:r>
          </a:p>
          <a:p>
            <a:pPr algn="ctr"/>
            <a:r>
              <a:rPr lang="en-NZ" sz="2400" dirty="0" smtClean="0">
                <a:solidFill>
                  <a:schemeClr val="tx1">
                    <a:lumMod val="85000"/>
                    <a:lumOff val="15000"/>
                  </a:schemeClr>
                </a:solidFill>
              </a:rPr>
              <a:t>tutorials</a:t>
            </a:r>
            <a:endParaRPr lang="en-NZ" sz="2400" dirty="0">
              <a:solidFill>
                <a:schemeClr val="tx1">
                  <a:lumMod val="85000"/>
                  <a:lumOff val="15000"/>
                </a:schemeClr>
              </a:solidFill>
            </a:endParaRPr>
          </a:p>
        </p:txBody>
      </p:sp>
      <p:cxnSp>
        <p:nvCxnSpPr>
          <p:cNvPr id="110" name="Straight Connector 109"/>
          <p:cNvCxnSpPr/>
          <p:nvPr/>
        </p:nvCxnSpPr>
        <p:spPr>
          <a:xfrm flipH="1" flipV="1">
            <a:off x="4460386" y="784485"/>
            <a:ext cx="458103" cy="417411"/>
          </a:xfrm>
          <a:prstGeom prst="line">
            <a:avLst/>
          </a:prstGeom>
          <a:ln w="76200">
            <a:solidFill>
              <a:srgbClr val="68ABC6"/>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5733428" y="905764"/>
            <a:ext cx="998596" cy="559165"/>
          </a:xfrm>
          <a:prstGeom prst="line">
            <a:avLst/>
          </a:prstGeom>
          <a:ln w="76200">
            <a:solidFill>
              <a:srgbClr val="68ABC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6068294" y="1900712"/>
            <a:ext cx="1444024" cy="526145"/>
          </a:xfrm>
          <a:prstGeom prst="line">
            <a:avLst/>
          </a:prstGeom>
          <a:ln w="76200">
            <a:solidFill>
              <a:srgbClr val="68ABC6"/>
            </a:solidFill>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4649180" y="971872"/>
            <a:ext cx="1638152" cy="1638152"/>
          </a:xfrm>
          <a:prstGeom prst="ellipse">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14" name="TextBox 113"/>
          <p:cNvSpPr txBox="1"/>
          <p:nvPr/>
        </p:nvSpPr>
        <p:spPr>
          <a:xfrm>
            <a:off x="4629079" y="1215719"/>
            <a:ext cx="1700738" cy="1200329"/>
          </a:xfrm>
          <a:prstGeom prst="rect">
            <a:avLst/>
          </a:prstGeom>
          <a:noFill/>
        </p:spPr>
        <p:txBody>
          <a:bodyPr wrap="square" rtlCol="0">
            <a:spAutoFit/>
          </a:bodyPr>
          <a:lstStyle/>
          <a:p>
            <a:pPr algn="ctr"/>
            <a:r>
              <a:rPr lang="en-NZ" sz="2400" dirty="0" smtClean="0">
                <a:solidFill>
                  <a:schemeClr val="tx1">
                    <a:lumMod val="85000"/>
                    <a:lumOff val="15000"/>
                  </a:schemeClr>
                </a:solidFill>
              </a:rPr>
              <a:t>decision support tool</a:t>
            </a:r>
            <a:endParaRPr lang="en-NZ" sz="2400" dirty="0">
              <a:solidFill>
                <a:schemeClr val="tx1">
                  <a:lumMod val="85000"/>
                  <a:lumOff val="15000"/>
                </a:schemeClr>
              </a:solidFill>
            </a:endParaRPr>
          </a:p>
        </p:txBody>
      </p:sp>
      <p:cxnSp>
        <p:nvCxnSpPr>
          <p:cNvPr id="147" name="Straight Connector 146"/>
          <p:cNvCxnSpPr>
            <a:stCxn id="71" idx="0"/>
          </p:cNvCxnSpPr>
          <p:nvPr/>
        </p:nvCxnSpPr>
        <p:spPr>
          <a:xfrm flipV="1">
            <a:off x="8191263" y="4768939"/>
            <a:ext cx="483262" cy="1304376"/>
          </a:xfrm>
          <a:prstGeom prst="line">
            <a:avLst/>
          </a:prstGeom>
          <a:ln w="76200">
            <a:solidFill>
              <a:srgbClr val="FFBC8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8770786" y="3380697"/>
            <a:ext cx="1850004" cy="1408157"/>
          </a:xfrm>
          <a:prstGeom prst="line">
            <a:avLst/>
          </a:prstGeom>
          <a:ln w="76200">
            <a:solidFill>
              <a:srgbClr val="FFBC8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flipV="1">
            <a:off x="8970282" y="4788854"/>
            <a:ext cx="2076671" cy="146593"/>
          </a:xfrm>
          <a:prstGeom prst="line">
            <a:avLst/>
          </a:prstGeom>
          <a:ln w="76200">
            <a:solidFill>
              <a:srgbClr val="FFBC8F"/>
            </a:solidFill>
          </a:ln>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10028375" y="2879740"/>
            <a:ext cx="1061984" cy="1061984"/>
          </a:xfrm>
          <a:prstGeom prst="ellipse">
            <a:avLst/>
          </a:prstGeom>
          <a:solidFill>
            <a:srgbClr val="FF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53" name="TextBox 152"/>
          <p:cNvSpPr txBox="1"/>
          <p:nvPr/>
        </p:nvSpPr>
        <p:spPr>
          <a:xfrm>
            <a:off x="10157252" y="3216582"/>
            <a:ext cx="795410" cy="369332"/>
          </a:xfrm>
          <a:prstGeom prst="rect">
            <a:avLst/>
          </a:prstGeom>
          <a:noFill/>
        </p:spPr>
        <p:txBody>
          <a:bodyPr wrap="none" rtlCol="0">
            <a:spAutoFit/>
          </a:bodyPr>
          <a:lstStyle/>
          <a:p>
            <a:pPr algn="ctr"/>
            <a:r>
              <a:rPr lang="en-NZ" dirty="0" smtClean="0">
                <a:solidFill>
                  <a:schemeClr val="tx1">
                    <a:lumMod val="85000"/>
                    <a:lumOff val="15000"/>
                  </a:schemeClr>
                </a:solidFill>
              </a:rPr>
              <a:t>design</a:t>
            </a:r>
            <a:endParaRPr lang="en-NZ" dirty="0">
              <a:solidFill>
                <a:schemeClr val="tx1">
                  <a:lumMod val="85000"/>
                  <a:lumOff val="15000"/>
                </a:schemeClr>
              </a:solidFill>
            </a:endParaRPr>
          </a:p>
        </p:txBody>
      </p:sp>
      <p:sp>
        <p:nvSpPr>
          <p:cNvPr id="154" name="Oval 153"/>
          <p:cNvSpPr/>
          <p:nvPr/>
        </p:nvSpPr>
        <p:spPr>
          <a:xfrm>
            <a:off x="10458934" y="4428860"/>
            <a:ext cx="1061984" cy="1061984"/>
          </a:xfrm>
          <a:prstGeom prst="ellipse">
            <a:avLst/>
          </a:prstGeom>
          <a:solidFill>
            <a:srgbClr val="FF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56" name="Oval 155"/>
          <p:cNvSpPr/>
          <p:nvPr/>
        </p:nvSpPr>
        <p:spPr>
          <a:xfrm>
            <a:off x="7660271" y="5724434"/>
            <a:ext cx="1061984" cy="1061984"/>
          </a:xfrm>
          <a:prstGeom prst="ellipse">
            <a:avLst/>
          </a:prstGeom>
          <a:solidFill>
            <a:srgbClr val="FF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57" name="TextBox 156"/>
          <p:cNvSpPr txBox="1"/>
          <p:nvPr/>
        </p:nvSpPr>
        <p:spPr>
          <a:xfrm>
            <a:off x="10508461" y="4777177"/>
            <a:ext cx="993267" cy="369332"/>
          </a:xfrm>
          <a:prstGeom prst="rect">
            <a:avLst/>
          </a:prstGeom>
          <a:noFill/>
        </p:spPr>
        <p:txBody>
          <a:bodyPr wrap="square" rtlCol="0">
            <a:spAutoFit/>
          </a:bodyPr>
          <a:lstStyle/>
          <a:p>
            <a:pPr algn="ctr"/>
            <a:r>
              <a:rPr lang="en-NZ" dirty="0" smtClean="0">
                <a:solidFill>
                  <a:schemeClr val="tx1">
                    <a:lumMod val="85000"/>
                    <a:lumOff val="15000"/>
                  </a:schemeClr>
                </a:solidFill>
              </a:rPr>
              <a:t>simulate</a:t>
            </a:r>
            <a:endParaRPr lang="en-NZ" dirty="0">
              <a:solidFill>
                <a:schemeClr val="tx1">
                  <a:lumMod val="85000"/>
                  <a:lumOff val="15000"/>
                </a:schemeClr>
              </a:solidFill>
            </a:endParaRPr>
          </a:p>
        </p:txBody>
      </p:sp>
      <p:sp>
        <p:nvSpPr>
          <p:cNvPr id="158" name="Oval 157"/>
          <p:cNvSpPr/>
          <p:nvPr/>
        </p:nvSpPr>
        <p:spPr>
          <a:xfrm>
            <a:off x="3654344" y="19326"/>
            <a:ext cx="1061984" cy="1061984"/>
          </a:xfrm>
          <a:prstGeom prst="ellipse">
            <a:avLst/>
          </a:prstGeom>
          <a:solidFill>
            <a:srgbClr val="68A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59" name="Oval 158"/>
          <p:cNvSpPr/>
          <p:nvPr/>
        </p:nvSpPr>
        <p:spPr>
          <a:xfrm>
            <a:off x="7182720" y="1947573"/>
            <a:ext cx="1061984" cy="1061984"/>
          </a:xfrm>
          <a:prstGeom prst="ellipse">
            <a:avLst/>
          </a:prstGeom>
          <a:solidFill>
            <a:srgbClr val="68A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60" name="Oval 159"/>
          <p:cNvSpPr/>
          <p:nvPr/>
        </p:nvSpPr>
        <p:spPr>
          <a:xfrm>
            <a:off x="6532465" y="287066"/>
            <a:ext cx="1061984" cy="1061984"/>
          </a:xfrm>
          <a:prstGeom prst="ellipse">
            <a:avLst/>
          </a:prstGeom>
          <a:solidFill>
            <a:srgbClr val="68A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165" name="TextBox 164"/>
          <p:cNvSpPr txBox="1"/>
          <p:nvPr/>
        </p:nvSpPr>
        <p:spPr>
          <a:xfrm>
            <a:off x="3578000" y="357640"/>
            <a:ext cx="1241985" cy="369332"/>
          </a:xfrm>
          <a:prstGeom prst="rect">
            <a:avLst/>
          </a:prstGeom>
          <a:noFill/>
        </p:spPr>
        <p:txBody>
          <a:bodyPr wrap="square" rtlCol="0">
            <a:spAutoFit/>
          </a:bodyPr>
          <a:lstStyle/>
          <a:p>
            <a:pPr algn="ctr"/>
            <a:r>
              <a:rPr lang="en-NZ" dirty="0" smtClean="0">
                <a:solidFill>
                  <a:schemeClr val="tx1">
                    <a:lumMod val="85000"/>
                    <a:lumOff val="15000"/>
                  </a:schemeClr>
                </a:solidFill>
              </a:rPr>
              <a:t>define</a:t>
            </a:r>
            <a:endParaRPr lang="en-NZ" dirty="0">
              <a:solidFill>
                <a:schemeClr val="tx1">
                  <a:lumMod val="85000"/>
                  <a:lumOff val="15000"/>
                </a:schemeClr>
              </a:solidFill>
            </a:endParaRPr>
          </a:p>
        </p:txBody>
      </p:sp>
      <p:sp>
        <p:nvSpPr>
          <p:cNvPr id="166" name="TextBox 165"/>
          <p:cNvSpPr txBox="1"/>
          <p:nvPr/>
        </p:nvSpPr>
        <p:spPr>
          <a:xfrm>
            <a:off x="6612071" y="623859"/>
            <a:ext cx="900247" cy="369332"/>
          </a:xfrm>
          <a:prstGeom prst="rect">
            <a:avLst/>
          </a:prstGeom>
          <a:noFill/>
        </p:spPr>
        <p:txBody>
          <a:bodyPr wrap="none" rtlCol="0">
            <a:spAutoFit/>
          </a:bodyPr>
          <a:lstStyle/>
          <a:p>
            <a:pPr algn="ctr"/>
            <a:r>
              <a:rPr lang="en-NZ" dirty="0" smtClean="0">
                <a:solidFill>
                  <a:schemeClr val="tx1">
                    <a:lumMod val="85000"/>
                    <a:lumOff val="15000"/>
                  </a:schemeClr>
                </a:solidFill>
              </a:rPr>
              <a:t>identify</a:t>
            </a:r>
            <a:endParaRPr lang="en-NZ" dirty="0">
              <a:solidFill>
                <a:schemeClr val="tx1">
                  <a:lumMod val="85000"/>
                  <a:lumOff val="15000"/>
                </a:schemeClr>
              </a:solidFill>
            </a:endParaRPr>
          </a:p>
        </p:txBody>
      </p:sp>
      <p:sp>
        <p:nvSpPr>
          <p:cNvPr id="167" name="TextBox 166"/>
          <p:cNvSpPr txBox="1"/>
          <p:nvPr/>
        </p:nvSpPr>
        <p:spPr>
          <a:xfrm>
            <a:off x="7316006" y="2246951"/>
            <a:ext cx="795411" cy="369332"/>
          </a:xfrm>
          <a:prstGeom prst="rect">
            <a:avLst/>
          </a:prstGeom>
          <a:noFill/>
        </p:spPr>
        <p:txBody>
          <a:bodyPr wrap="none" rtlCol="0">
            <a:spAutoFit/>
          </a:bodyPr>
          <a:lstStyle/>
          <a:p>
            <a:pPr algn="ctr"/>
            <a:r>
              <a:rPr lang="en-NZ" dirty="0" smtClean="0">
                <a:solidFill>
                  <a:schemeClr val="tx1">
                    <a:lumMod val="85000"/>
                    <a:lumOff val="15000"/>
                  </a:schemeClr>
                </a:solidFill>
              </a:rPr>
              <a:t>design</a:t>
            </a:r>
            <a:endParaRPr lang="en-NZ" dirty="0">
              <a:solidFill>
                <a:schemeClr val="tx1">
                  <a:lumMod val="85000"/>
                  <a:lumOff val="15000"/>
                </a:schemeClr>
              </a:solidFill>
            </a:endParaRPr>
          </a:p>
        </p:txBody>
      </p:sp>
      <p:sp>
        <p:nvSpPr>
          <p:cNvPr id="71" name="TextBox 70"/>
          <p:cNvSpPr txBox="1"/>
          <p:nvPr/>
        </p:nvSpPr>
        <p:spPr>
          <a:xfrm>
            <a:off x="7823342" y="6073315"/>
            <a:ext cx="735842" cy="369332"/>
          </a:xfrm>
          <a:prstGeom prst="rect">
            <a:avLst/>
          </a:prstGeom>
          <a:noFill/>
        </p:spPr>
        <p:txBody>
          <a:bodyPr wrap="none" rtlCol="0">
            <a:spAutoFit/>
          </a:bodyPr>
          <a:lstStyle/>
          <a:p>
            <a:pPr algn="ctr"/>
            <a:r>
              <a:rPr lang="en-NZ" dirty="0" smtClean="0">
                <a:solidFill>
                  <a:schemeClr val="tx1">
                    <a:lumMod val="85000"/>
                    <a:lumOff val="15000"/>
                  </a:schemeClr>
                </a:solidFill>
              </a:rPr>
              <a:t>refine</a:t>
            </a:r>
            <a:endParaRPr lang="en-NZ" dirty="0">
              <a:solidFill>
                <a:schemeClr val="tx1">
                  <a:lumMod val="85000"/>
                  <a:lumOff val="15000"/>
                </a:schemeClr>
              </a:solidFill>
            </a:endParaRPr>
          </a:p>
        </p:txBody>
      </p:sp>
      <p:cxnSp>
        <p:nvCxnSpPr>
          <p:cNvPr id="83" name="Straight Connector 82"/>
          <p:cNvCxnSpPr/>
          <p:nvPr/>
        </p:nvCxnSpPr>
        <p:spPr>
          <a:xfrm flipH="1" flipV="1">
            <a:off x="8801445" y="4815239"/>
            <a:ext cx="1367382" cy="1358455"/>
          </a:xfrm>
          <a:prstGeom prst="line">
            <a:avLst/>
          </a:prstGeom>
          <a:ln w="76200">
            <a:solidFill>
              <a:srgbClr val="FFBC8F"/>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946839" y="3911845"/>
            <a:ext cx="1638152" cy="1638152"/>
          </a:xfrm>
          <a:prstGeom prst="ellipse">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87" name="TextBox 86"/>
          <p:cNvSpPr txBox="1"/>
          <p:nvPr/>
        </p:nvSpPr>
        <p:spPr>
          <a:xfrm>
            <a:off x="7949003" y="4126235"/>
            <a:ext cx="1621406" cy="1200329"/>
          </a:xfrm>
          <a:prstGeom prst="rect">
            <a:avLst/>
          </a:prstGeom>
          <a:noFill/>
        </p:spPr>
        <p:txBody>
          <a:bodyPr wrap="none" rtlCol="0">
            <a:spAutoFit/>
          </a:bodyPr>
          <a:lstStyle/>
          <a:p>
            <a:pPr algn="ctr"/>
            <a:r>
              <a:rPr lang="en-NZ" sz="2400" dirty="0" smtClean="0">
                <a:solidFill>
                  <a:schemeClr val="tx1">
                    <a:lumMod val="85000"/>
                    <a:lumOff val="15000"/>
                  </a:schemeClr>
                </a:solidFill>
              </a:rPr>
              <a:t>MEDDLE</a:t>
            </a:r>
          </a:p>
          <a:p>
            <a:pPr algn="ctr"/>
            <a:r>
              <a:rPr lang="en-NZ" sz="2400" dirty="0">
                <a:solidFill>
                  <a:schemeClr val="tx1">
                    <a:lumMod val="85000"/>
                    <a:lumOff val="15000"/>
                  </a:schemeClr>
                </a:solidFill>
              </a:rPr>
              <a:t>e</a:t>
            </a:r>
            <a:r>
              <a:rPr lang="en-NZ" sz="2400" dirty="0" smtClean="0">
                <a:solidFill>
                  <a:schemeClr val="tx1">
                    <a:lumMod val="85000"/>
                    <a:lumOff val="15000"/>
                  </a:schemeClr>
                </a:solidFill>
              </a:rPr>
              <a:t>xperiment</a:t>
            </a:r>
          </a:p>
          <a:p>
            <a:pPr algn="ctr"/>
            <a:r>
              <a:rPr lang="en-NZ" sz="2400" dirty="0" smtClean="0">
                <a:solidFill>
                  <a:schemeClr val="tx1">
                    <a:lumMod val="85000"/>
                    <a:lumOff val="15000"/>
                  </a:schemeClr>
                </a:solidFill>
              </a:rPr>
              <a:t>simulator</a:t>
            </a:r>
            <a:endParaRPr lang="en-NZ" sz="2400" dirty="0">
              <a:solidFill>
                <a:schemeClr val="tx1">
                  <a:lumMod val="85000"/>
                  <a:lumOff val="15000"/>
                </a:schemeClr>
              </a:solidFill>
            </a:endParaRPr>
          </a:p>
        </p:txBody>
      </p:sp>
      <p:sp>
        <p:nvSpPr>
          <p:cNvPr id="88" name="Oval 87"/>
          <p:cNvSpPr/>
          <p:nvPr/>
        </p:nvSpPr>
        <p:spPr>
          <a:xfrm>
            <a:off x="9686317" y="5715947"/>
            <a:ext cx="1061984" cy="1061984"/>
          </a:xfrm>
          <a:prstGeom prst="ellipse">
            <a:avLst/>
          </a:prstGeom>
          <a:solidFill>
            <a:srgbClr val="FF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85000"/>
                  <a:lumOff val="15000"/>
                </a:schemeClr>
              </a:solidFill>
            </a:endParaRPr>
          </a:p>
        </p:txBody>
      </p:sp>
      <p:sp>
        <p:nvSpPr>
          <p:cNvPr id="89" name="TextBox 88"/>
          <p:cNvSpPr txBox="1"/>
          <p:nvPr/>
        </p:nvSpPr>
        <p:spPr>
          <a:xfrm>
            <a:off x="9735842" y="6052689"/>
            <a:ext cx="954393" cy="369332"/>
          </a:xfrm>
          <a:prstGeom prst="rect">
            <a:avLst/>
          </a:prstGeom>
          <a:noFill/>
        </p:spPr>
        <p:txBody>
          <a:bodyPr wrap="square" rtlCol="0">
            <a:spAutoFit/>
          </a:bodyPr>
          <a:lstStyle/>
          <a:p>
            <a:pPr algn="ctr"/>
            <a:r>
              <a:rPr lang="en-NZ" dirty="0" smtClean="0">
                <a:solidFill>
                  <a:schemeClr val="tx1">
                    <a:lumMod val="85000"/>
                    <a:lumOff val="15000"/>
                  </a:schemeClr>
                </a:solidFill>
              </a:rPr>
              <a:t>analyse</a:t>
            </a:r>
            <a:endParaRPr lang="en-NZ" dirty="0">
              <a:solidFill>
                <a:schemeClr val="tx1">
                  <a:lumMod val="85000"/>
                  <a:lumOff val="15000"/>
                </a:schemeClr>
              </a:solidFill>
            </a:endParaRPr>
          </a:p>
        </p:txBody>
      </p:sp>
      <p:sp>
        <p:nvSpPr>
          <p:cNvPr id="74" name="TextBox 73"/>
          <p:cNvSpPr txBox="1"/>
          <p:nvPr/>
        </p:nvSpPr>
        <p:spPr>
          <a:xfrm>
            <a:off x="5302551" y="3365077"/>
            <a:ext cx="2173352" cy="1569660"/>
          </a:xfrm>
          <a:prstGeom prst="rect">
            <a:avLst/>
          </a:prstGeom>
          <a:noFill/>
        </p:spPr>
        <p:txBody>
          <a:bodyPr wrap="square" rtlCol="0">
            <a:spAutoFit/>
          </a:bodyPr>
          <a:lstStyle/>
          <a:p>
            <a:pPr algn="ctr"/>
            <a:r>
              <a:rPr lang="en-US" sz="2400" dirty="0" smtClean="0">
                <a:solidFill>
                  <a:schemeClr val="tx1">
                    <a:lumMod val="85000"/>
                    <a:lumOff val="15000"/>
                  </a:schemeClr>
                </a:solidFill>
              </a:rPr>
              <a:t>MEDDLE</a:t>
            </a:r>
          </a:p>
          <a:p>
            <a:pPr algn="ctr"/>
            <a:r>
              <a:rPr lang="en-NZ" sz="2400" dirty="0" smtClean="0">
                <a:solidFill>
                  <a:schemeClr val="tx1">
                    <a:lumMod val="85000"/>
                    <a:lumOff val="15000"/>
                  </a:schemeClr>
                </a:solidFill>
              </a:rPr>
              <a:t>multiple driver best practice </a:t>
            </a:r>
            <a:r>
              <a:rPr lang="en-NZ" sz="2400" dirty="0">
                <a:solidFill>
                  <a:schemeClr val="tx1">
                    <a:lumMod val="85000"/>
                    <a:lumOff val="15000"/>
                  </a:schemeClr>
                </a:solidFill>
              </a:rPr>
              <a:t>g</a:t>
            </a:r>
            <a:r>
              <a:rPr lang="en-NZ" sz="2400" dirty="0" smtClean="0">
                <a:solidFill>
                  <a:schemeClr val="tx1">
                    <a:lumMod val="85000"/>
                    <a:lumOff val="15000"/>
                  </a:schemeClr>
                </a:solidFill>
              </a:rPr>
              <a:t>uide</a:t>
            </a:r>
          </a:p>
        </p:txBody>
      </p:sp>
      <p:pic>
        <p:nvPicPr>
          <p:cNvPr id="70" name="Picture 69"/>
          <p:cNvPicPr>
            <a:picLocks noChangeAspect="1"/>
          </p:cNvPicPr>
          <p:nvPr/>
        </p:nvPicPr>
        <p:blipFill rotWithShape="1">
          <a:blip r:embed="rId3" cstate="print">
            <a:extLst>
              <a:ext uri="{28A0092B-C50C-407E-A947-70E740481C1C}">
                <a14:useLocalDpi xmlns:a14="http://schemas.microsoft.com/office/drawing/2010/main" val="0"/>
              </a:ext>
            </a:extLst>
          </a:blip>
          <a:srcRect l="50750" t="16348" r="2912" b="1272"/>
          <a:stretch/>
        </p:blipFill>
        <p:spPr>
          <a:xfrm>
            <a:off x="4610839" y="5326565"/>
            <a:ext cx="1038768" cy="1038768"/>
          </a:xfrm>
          <a:prstGeom prst="ellipse">
            <a:avLst/>
          </a:prstGeom>
          <a:ln w="38100">
            <a:solidFill>
              <a:srgbClr val="E9A1C7"/>
            </a:solidFill>
          </a:ln>
        </p:spPr>
      </p:pic>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l="25453" r="18297"/>
          <a:stretch/>
        </p:blipFill>
        <p:spPr>
          <a:xfrm>
            <a:off x="2879067" y="5421127"/>
            <a:ext cx="1058346" cy="1058346"/>
          </a:xfrm>
          <a:prstGeom prst="ellipse">
            <a:avLst/>
          </a:prstGeom>
          <a:ln w="38100">
            <a:solidFill>
              <a:srgbClr val="E9A1C7"/>
            </a:solidFill>
          </a:ln>
        </p:spPr>
      </p:pic>
      <p:pic>
        <p:nvPicPr>
          <p:cNvPr id="80" name="Picture 79"/>
          <p:cNvPicPr>
            <a:picLocks noChangeAspect="1"/>
          </p:cNvPicPr>
          <p:nvPr/>
        </p:nvPicPr>
        <p:blipFill rotWithShape="1">
          <a:blip r:embed="rId5" cstate="print">
            <a:extLst>
              <a:ext uri="{28A0092B-C50C-407E-A947-70E740481C1C}">
                <a14:useLocalDpi xmlns:a14="http://schemas.microsoft.com/office/drawing/2010/main" val="0"/>
              </a:ext>
            </a:extLst>
          </a:blip>
          <a:srcRect l="32967" r="10783"/>
          <a:stretch/>
        </p:blipFill>
        <p:spPr>
          <a:xfrm>
            <a:off x="1317539" y="4777177"/>
            <a:ext cx="938059" cy="938059"/>
          </a:xfrm>
          <a:prstGeom prst="ellipse">
            <a:avLst/>
          </a:prstGeom>
          <a:ln w="38100">
            <a:solidFill>
              <a:srgbClr val="E9A1C7"/>
            </a:solidFill>
          </a:ln>
        </p:spPr>
      </p:pic>
      <p:pic>
        <p:nvPicPr>
          <p:cNvPr id="81" name="Picture 80"/>
          <p:cNvPicPr>
            <a:picLocks noChangeAspect="1"/>
          </p:cNvPicPr>
          <p:nvPr/>
        </p:nvPicPr>
        <p:blipFill rotWithShape="1">
          <a:blip r:embed="rId6" cstate="print">
            <a:extLst>
              <a:ext uri="{28A0092B-C50C-407E-A947-70E740481C1C}">
                <a14:useLocalDpi xmlns:a14="http://schemas.microsoft.com/office/drawing/2010/main" val="0"/>
              </a:ext>
            </a:extLst>
          </a:blip>
          <a:srcRect l="41683" t="6095" r="14552" b="35550"/>
          <a:stretch/>
        </p:blipFill>
        <p:spPr>
          <a:xfrm>
            <a:off x="1904887" y="2832658"/>
            <a:ext cx="980576" cy="980576"/>
          </a:xfrm>
          <a:prstGeom prst="ellipse">
            <a:avLst/>
          </a:prstGeom>
          <a:ln w="38100">
            <a:solidFill>
              <a:srgbClr val="E9A1C7"/>
            </a:solidFill>
          </a:ln>
        </p:spPr>
      </p:pic>
      <p:sp>
        <p:nvSpPr>
          <p:cNvPr id="5" name="Arc 4"/>
          <p:cNvSpPr/>
          <p:nvPr/>
        </p:nvSpPr>
        <p:spPr>
          <a:xfrm rot="21144079">
            <a:off x="7645803" y="1570401"/>
            <a:ext cx="2777859" cy="2701605"/>
          </a:xfrm>
          <a:prstGeom prst="arc">
            <a:avLst>
              <a:gd name="adj1" fmla="val 14249714"/>
              <a:gd name="adj2" fmla="val 0"/>
            </a:avLst>
          </a:prstGeom>
          <a:ln w="19050">
            <a:solidFill>
              <a:schemeClr val="tx1">
                <a:lumMod val="65000"/>
                <a:lumOff val="3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b="1" dirty="0">
              <a:solidFill>
                <a:schemeClr val="tx1">
                  <a:lumMod val="85000"/>
                  <a:lumOff val="15000"/>
                </a:schemeClr>
              </a:solidFill>
            </a:endParaRPr>
          </a:p>
        </p:txBody>
      </p:sp>
      <p:sp>
        <p:nvSpPr>
          <p:cNvPr id="82" name="Arc 81"/>
          <p:cNvSpPr/>
          <p:nvPr/>
        </p:nvSpPr>
        <p:spPr>
          <a:xfrm rot="16200000">
            <a:off x="2076063" y="518488"/>
            <a:ext cx="2777859" cy="2701605"/>
          </a:xfrm>
          <a:prstGeom prst="arc">
            <a:avLst>
              <a:gd name="adj1" fmla="val 14249714"/>
              <a:gd name="adj2" fmla="val 0"/>
            </a:avLst>
          </a:prstGeom>
          <a:ln w="19050">
            <a:solidFill>
              <a:schemeClr val="tx1">
                <a:lumMod val="65000"/>
                <a:lumOff val="3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b="1" dirty="0">
              <a:solidFill>
                <a:schemeClr val="tx1">
                  <a:lumMod val="85000"/>
                  <a:lumOff val="15000"/>
                </a:schemeClr>
              </a:solidFill>
            </a:endParaRPr>
          </a:p>
        </p:txBody>
      </p:sp>
      <p:sp>
        <p:nvSpPr>
          <p:cNvPr id="84" name="Arc 83"/>
          <p:cNvSpPr/>
          <p:nvPr/>
        </p:nvSpPr>
        <p:spPr>
          <a:xfrm rot="8832336">
            <a:off x="5569814" y="4022935"/>
            <a:ext cx="2777859" cy="2701605"/>
          </a:xfrm>
          <a:prstGeom prst="arc">
            <a:avLst>
              <a:gd name="adj1" fmla="val 16855985"/>
              <a:gd name="adj2" fmla="val 0"/>
            </a:avLst>
          </a:prstGeom>
          <a:ln w="19050">
            <a:solidFill>
              <a:schemeClr val="tx1">
                <a:lumMod val="65000"/>
                <a:lumOff val="3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b="1" dirty="0">
              <a:solidFill>
                <a:schemeClr val="tx1">
                  <a:lumMod val="85000"/>
                  <a:lumOff val="15000"/>
                </a:schemeClr>
              </a:solidFill>
            </a:endParaRPr>
          </a:p>
        </p:txBody>
      </p:sp>
    </p:spTree>
    <p:extLst>
      <p:ext uri="{BB962C8B-B14F-4D97-AF65-F5344CB8AC3E}">
        <p14:creationId xmlns:p14="http://schemas.microsoft.com/office/powerpoint/2010/main" val="2358447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88000"/>
            <a:ext cx="12217400" cy="1270000"/>
          </a:xfrm>
          <a:prstGeom prst="rect">
            <a:avLst/>
          </a:prstGeom>
          <a:solidFill>
            <a:srgbClr val="2B4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p:cNvPicPr>
            <a:picLocks noChangeAspect="1"/>
          </p:cNvPicPr>
          <p:nvPr/>
        </p:nvPicPr>
        <p:blipFill>
          <a:blip r:embed="rId3"/>
          <a:stretch>
            <a:fillRect/>
          </a:stretch>
        </p:blipFill>
        <p:spPr>
          <a:xfrm>
            <a:off x="0" y="0"/>
            <a:ext cx="12217400" cy="6047142"/>
          </a:xfrm>
          <a:prstGeom prst="rect">
            <a:avLst/>
          </a:prstGeom>
          <a:solidFill>
            <a:srgbClr val="EAEAE9"/>
          </a:solidFill>
        </p:spPr>
      </p:pic>
      <p:sp>
        <p:nvSpPr>
          <p:cNvPr id="3" name="Rectangle 2"/>
          <p:cNvSpPr/>
          <p:nvPr/>
        </p:nvSpPr>
        <p:spPr>
          <a:xfrm>
            <a:off x="3355499" y="5805970"/>
            <a:ext cx="6194901" cy="1323439"/>
          </a:xfrm>
          <a:prstGeom prst="rect">
            <a:avLst/>
          </a:prstGeom>
        </p:spPr>
        <p:txBody>
          <a:bodyPr wrap="none">
            <a:spAutoFit/>
          </a:bodyPr>
          <a:lstStyle/>
          <a:p>
            <a:r>
              <a:rPr lang="en-NZ" sz="4000" dirty="0">
                <a:solidFill>
                  <a:schemeClr val="bg1"/>
                </a:solidFill>
              </a:rPr>
              <a:t>https://meddle-scor149.org/</a:t>
            </a:r>
          </a:p>
          <a:p>
            <a:endParaRPr lang="en-NZ" sz="4000" dirty="0">
              <a:solidFill>
                <a:schemeClr val="bg1"/>
              </a:solidFill>
            </a:endParaRPr>
          </a:p>
        </p:txBody>
      </p:sp>
    </p:spTree>
    <p:extLst>
      <p:ext uri="{BB962C8B-B14F-4D97-AF65-F5344CB8AC3E}">
        <p14:creationId xmlns:p14="http://schemas.microsoft.com/office/powerpoint/2010/main" val="182862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72" y="135183"/>
            <a:ext cx="11919858" cy="1249548"/>
          </a:xfrm>
          <a:noFill/>
        </p:spPr>
        <p:txBody>
          <a:bodyPr>
            <a:normAutofit fontScale="90000"/>
          </a:bodyPr>
          <a:lstStyle/>
          <a:p>
            <a:pPr algn="ctr">
              <a:lnSpc>
                <a:spcPct val="100000"/>
              </a:lnSpc>
            </a:pPr>
            <a:r>
              <a:rPr lang="en-NZ" dirty="0" smtClean="0">
                <a:solidFill>
                  <a:srgbClr val="000000"/>
                </a:solidFill>
              </a:rPr>
              <a:t>Today: we will use the </a:t>
            </a:r>
            <a:r>
              <a:rPr lang="en-NZ" dirty="0" smtClean="0">
                <a:solidFill>
                  <a:srgbClr val="000000"/>
                </a:solidFill>
                <a:latin typeface="+mn-lt"/>
              </a:rPr>
              <a:t>decision support tools </a:t>
            </a:r>
            <a:r>
              <a:rPr lang="en-NZ" dirty="0" smtClean="0">
                <a:solidFill>
                  <a:srgbClr val="000000"/>
                </a:solidFill>
              </a:rPr>
              <a:t/>
            </a:r>
            <a:br>
              <a:rPr lang="en-NZ" dirty="0" smtClean="0">
                <a:solidFill>
                  <a:srgbClr val="000000"/>
                </a:solidFill>
              </a:rPr>
            </a:br>
            <a:r>
              <a:rPr lang="en-NZ" dirty="0" smtClean="0">
                <a:solidFill>
                  <a:srgbClr val="000000"/>
                </a:solidFill>
              </a:rPr>
              <a:t>to design a multiple driver experiment</a:t>
            </a:r>
            <a:endParaRPr lang="en-NZ" dirty="0">
              <a:solidFill>
                <a:srgbClr val="000000"/>
              </a:solidFill>
            </a:endParaRPr>
          </a:p>
        </p:txBody>
      </p:sp>
      <p:sp>
        <p:nvSpPr>
          <p:cNvPr id="5" name="Freeform 4"/>
          <p:cNvSpPr/>
          <p:nvPr/>
        </p:nvSpPr>
        <p:spPr>
          <a:xfrm rot="21445632">
            <a:off x="2082800" y="2105602"/>
            <a:ext cx="8667525" cy="1949871"/>
          </a:xfrm>
          <a:custGeom>
            <a:avLst/>
            <a:gdLst>
              <a:gd name="connsiteX0" fmla="*/ 8331200 w 8667525"/>
              <a:gd name="connsiteY0" fmla="*/ 1761470 h 1949871"/>
              <a:gd name="connsiteX1" fmla="*/ 8229600 w 8667525"/>
              <a:gd name="connsiteY1" fmla="*/ 1786870 h 1949871"/>
              <a:gd name="connsiteX2" fmla="*/ 4038600 w 8667525"/>
              <a:gd name="connsiteY2" fmla="*/ 8870 h 1949871"/>
              <a:gd name="connsiteX3" fmla="*/ 0 w 8667525"/>
              <a:gd name="connsiteY3" fmla="*/ 1228070 h 1949871"/>
            </a:gdLst>
            <a:ahLst/>
            <a:cxnLst>
              <a:cxn ang="0">
                <a:pos x="connsiteX0" y="connsiteY0"/>
              </a:cxn>
              <a:cxn ang="0">
                <a:pos x="connsiteX1" y="connsiteY1"/>
              </a:cxn>
              <a:cxn ang="0">
                <a:pos x="connsiteX2" y="connsiteY2"/>
              </a:cxn>
              <a:cxn ang="0">
                <a:pos x="connsiteX3" y="connsiteY3"/>
              </a:cxn>
            </a:cxnLst>
            <a:rect l="l" t="t" r="r" b="b"/>
            <a:pathLst>
              <a:path w="8667525" h="1949871">
                <a:moveTo>
                  <a:pt x="8331200" y="1761470"/>
                </a:moveTo>
                <a:cubicBezTo>
                  <a:pt x="8638116" y="1920220"/>
                  <a:pt x="8945033" y="2078970"/>
                  <a:pt x="8229600" y="1786870"/>
                </a:cubicBezTo>
                <a:cubicBezTo>
                  <a:pt x="7514167" y="1494770"/>
                  <a:pt x="5410200" y="102003"/>
                  <a:pt x="4038600" y="8870"/>
                </a:cubicBezTo>
                <a:cubicBezTo>
                  <a:pt x="2667000" y="-84263"/>
                  <a:pt x="1333500" y="571903"/>
                  <a:pt x="0" y="1228070"/>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Freeform 5"/>
          <p:cNvSpPr/>
          <p:nvPr/>
        </p:nvSpPr>
        <p:spPr>
          <a:xfrm>
            <a:off x="1782710" y="3185362"/>
            <a:ext cx="4179161" cy="1384971"/>
          </a:xfrm>
          <a:custGeom>
            <a:avLst/>
            <a:gdLst>
              <a:gd name="connsiteX0" fmla="*/ 0 w 4648200"/>
              <a:gd name="connsiteY0" fmla="*/ 538217 h 1384971"/>
              <a:gd name="connsiteX1" fmla="*/ 2362200 w 4648200"/>
              <a:gd name="connsiteY1" fmla="*/ 30217 h 1384971"/>
              <a:gd name="connsiteX2" fmla="*/ 4140200 w 4648200"/>
              <a:gd name="connsiteY2" fmla="*/ 1325617 h 1384971"/>
              <a:gd name="connsiteX3" fmla="*/ 4648200 w 4648200"/>
              <a:gd name="connsiteY3" fmla="*/ 1046217 h 1384971"/>
            </a:gdLst>
            <a:ahLst/>
            <a:cxnLst>
              <a:cxn ang="0">
                <a:pos x="connsiteX0" y="connsiteY0"/>
              </a:cxn>
              <a:cxn ang="0">
                <a:pos x="connsiteX1" y="connsiteY1"/>
              </a:cxn>
              <a:cxn ang="0">
                <a:pos x="connsiteX2" y="connsiteY2"/>
              </a:cxn>
              <a:cxn ang="0">
                <a:pos x="connsiteX3" y="connsiteY3"/>
              </a:cxn>
            </a:cxnLst>
            <a:rect l="l" t="t" r="r" b="b"/>
            <a:pathLst>
              <a:path w="4648200" h="1384971">
                <a:moveTo>
                  <a:pt x="0" y="538217"/>
                </a:moveTo>
                <a:cubicBezTo>
                  <a:pt x="836083" y="218600"/>
                  <a:pt x="1672167" y="-101016"/>
                  <a:pt x="2362200" y="30217"/>
                </a:cubicBezTo>
                <a:cubicBezTo>
                  <a:pt x="3052233" y="161450"/>
                  <a:pt x="3759200" y="1156284"/>
                  <a:pt x="4140200" y="1325617"/>
                </a:cubicBezTo>
                <a:cubicBezTo>
                  <a:pt x="4521200" y="1494950"/>
                  <a:pt x="4584700" y="1270583"/>
                  <a:pt x="4648200" y="1046217"/>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6"/>
          <p:cNvSpPr/>
          <p:nvPr/>
        </p:nvSpPr>
        <p:spPr>
          <a:xfrm>
            <a:off x="6604000" y="4400472"/>
            <a:ext cx="3759200" cy="876080"/>
          </a:xfrm>
          <a:custGeom>
            <a:avLst/>
            <a:gdLst>
              <a:gd name="connsiteX0" fmla="*/ 0 w 3759200"/>
              <a:gd name="connsiteY0" fmla="*/ 431800 h 876080"/>
              <a:gd name="connsiteX1" fmla="*/ 1905000 w 3759200"/>
              <a:gd name="connsiteY1" fmla="*/ 863600 h 876080"/>
              <a:gd name="connsiteX2" fmla="*/ 3759200 w 3759200"/>
              <a:gd name="connsiteY2" fmla="*/ 0 h 876080"/>
            </a:gdLst>
            <a:ahLst/>
            <a:cxnLst>
              <a:cxn ang="0">
                <a:pos x="connsiteX0" y="connsiteY0"/>
              </a:cxn>
              <a:cxn ang="0">
                <a:pos x="connsiteX1" y="connsiteY1"/>
              </a:cxn>
              <a:cxn ang="0">
                <a:pos x="connsiteX2" y="connsiteY2"/>
              </a:cxn>
            </a:cxnLst>
            <a:rect l="l" t="t" r="r" b="b"/>
            <a:pathLst>
              <a:path w="3759200" h="876080">
                <a:moveTo>
                  <a:pt x="0" y="431800"/>
                </a:moveTo>
                <a:cubicBezTo>
                  <a:pt x="639233" y="683683"/>
                  <a:pt x="1278467" y="935567"/>
                  <a:pt x="1905000" y="863600"/>
                </a:cubicBezTo>
                <a:cubicBezTo>
                  <a:pt x="2531533" y="791633"/>
                  <a:pt x="3145366" y="395816"/>
                  <a:pt x="3759200" y="0"/>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8" name="Freeform 7"/>
          <p:cNvSpPr/>
          <p:nvPr/>
        </p:nvSpPr>
        <p:spPr>
          <a:xfrm>
            <a:off x="10337800" y="3621347"/>
            <a:ext cx="1854200" cy="855325"/>
          </a:xfrm>
          <a:custGeom>
            <a:avLst/>
            <a:gdLst>
              <a:gd name="connsiteX0" fmla="*/ 0 w 1854200"/>
              <a:gd name="connsiteY0" fmla="*/ 855325 h 855325"/>
              <a:gd name="connsiteX1" fmla="*/ 1041400 w 1854200"/>
              <a:gd name="connsiteY1" fmla="*/ 67925 h 855325"/>
              <a:gd name="connsiteX2" fmla="*/ 1854200 w 1854200"/>
              <a:gd name="connsiteY2" fmla="*/ 93325 h 855325"/>
            </a:gdLst>
            <a:ahLst/>
            <a:cxnLst>
              <a:cxn ang="0">
                <a:pos x="connsiteX0" y="connsiteY0"/>
              </a:cxn>
              <a:cxn ang="0">
                <a:pos x="connsiteX1" y="connsiteY1"/>
              </a:cxn>
              <a:cxn ang="0">
                <a:pos x="connsiteX2" y="connsiteY2"/>
              </a:cxn>
            </a:cxnLst>
            <a:rect l="l" t="t" r="r" b="b"/>
            <a:pathLst>
              <a:path w="1854200" h="855325">
                <a:moveTo>
                  <a:pt x="0" y="855325"/>
                </a:moveTo>
                <a:cubicBezTo>
                  <a:pt x="366183" y="525125"/>
                  <a:pt x="732367" y="194925"/>
                  <a:pt x="1041400" y="67925"/>
                </a:cubicBezTo>
                <a:cubicBezTo>
                  <a:pt x="1350433" y="-59075"/>
                  <a:pt x="1602316" y="17125"/>
                  <a:pt x="1854200" y="93325"/>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9" name="Freeform 8"/>
          <p:cNvSpPr/>
          <p:nvPr/>
        </p:nvSpPr>
        <p:spPr>
          <a:xfrm>
            <a:off x="-25400" y="3587672"/>
            <a:ext cx="1905000" cy="468010"/>
          </a:xfrm>
          <a:custGeom>
            <a:avLst/>
            <a:gdLst>
              <a:gd name="connsiteX0" fmla="*/ 1905000 w 1905000"/>
              <a:gd name="connsiteY0" fmla="*/ 0 h 468010"/>
              <a:gd name="connsiteX1" fmla="*/ 533400 w 1905000"/>
              <a:gd name="connsiteY1" fmla="*/ 457200 h 468010"/>
              <a:gd name="connsiteX2" fmla="*/ 0 w 1905000"/>
              <a:gd name="connsiteY2" fmla="*/ 279400 h 468010"/>
            </a:gdLst>
            <a:ahLst/>
            <a:cxnLst>
              <a:cxn ang="0">
                <a:pos x="connsiteX0" y="connsiteY0"/>
              </a:cxn>
              <a:cxn ang="0">
                <a:pos x="connsiteX1" y="connsiteY1"/>
              </a:cxn>
              <a:cxn ang="0">
                <a:pos x="connsiteX2" y="connsiteY2"/>
              </a:cxn>
            </a:cxnLst>
            <a:rect l="l" t="t" r="r" b="b"/>
            <a:pathLst>
              <a:path w="1905000" h="468010">
                <a:moveTo>
                  <a:pt x="1905000" y="0"/>
                </a:moveTo>
                <a:cubicBezTo>
                  <a:pt x="1377950" y="205316"/>
                  <a:pt x="850900" y="410633"/>
                  <a:pt x="533400" y="457200"/>
                </a:cubicBezTo>
                <a:cubicBezTo>
                  <a:pt x="215900" y="503767"/>
                  <a:pt x="107950" y="391583"/>
                  <a:pt x="0" y="279400"/>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463905" y="4262173"/>
            <a:ext cx="2510351" cy="1200329"/>
          </a:xfrm>
          <a:prstGeom prst="rect">
            <a:avLst/>
          </a:prstGeom>
          <a:noFill/>
        </p:spPr>
        <p:txBody>
          <a:bodyPr wrap="square" rtlCol="0">
            <a:spAutoFit/>
          </a:bodyPr>
          <a:lstStyle/>
          <a:p>
            <a:pPr algn="ctr"/>
            <a:r>
              <a:rPr lang="en-NZ" sz="2400" b="1" dirty="0" smtClean="0"/>
              <a:t>Step 1: </a:t>
            </a:r>
          </a:p>
          <a:p>
            <a:pPr algn="ctr"/>
            <a:r>
              <a:rPr lang="en-NZ" sz="2400" dirty="0" smtClean="0"/>
              <a:t>Define the research question</a:t>
            </a:r>
          </a:p>
        </p:txBody>
      </p:sp>
      <p:sp>
        <p:nvSpPr>
          <p:cNvPr id="11" name="TextBox 10"/>
          <p:cNvSpPr txBox="1"/>
          <p:nvPr/>
        </p:nvSpPr>
        <p:spPr>
          <a:xfrm>
            <a:off x="7460166" y="5687676"/>
            <a:ext cx="2955882" cy="1200329"/>
          </a:xfrm>
          <a:prstGeom prst="rect">
            <a:avLst/>
          </a:prstGeom>
          <a:noFill/>
        </p:spPr>
        <p:txBody>
          <a:bodyPr wrap="square" rtlCol="0">
            <a:spAutoFit/>
          </a:bodyPr>
          <a:lstStyle/>
          <a:p>
            <a:pPr algn="ctr"/>
            <a:r>
              <a:rPr lang="en-NZ" sz="2400" b="1" dirty="0" smtClean="0"/>
              <a:t>Step 4: </a:t>
            </a:r>
          </a:p>
          <a:p>
            <a:pPr algn="ctr"/>
            <a:r>
              <a:rPr lang="en-NZ" sz="2400" dirty="0" smtClean="0"/>
              <a:t>Experimental design</a:t>
            </a:r>
          </a:p>
          <a:p>
            <a:pPr algn="ctr"/>
            <a:r>
              <a:rPr lang="en-NZ" sz="2400" dirty="0" smtClean="0"/>
              <a:t>and analysis plan</a:t>
            </a:r>
            <a:endParaRPr lang="en-NZ" sz="2400" dirty="0"/>
          </a:p>
        </p:txBody>
      </p:sp>
      <p:sp>
        <p:nvSpPr>
          <p:cNvPr id="12" name="TextBox 11"/>
          <p:cNvSpPr txBox="1"/>
          <p:nvPr/>
        </p:nvSpPr>
        <p:spPr>
          <a:xfrm>
            <a:off x="9975322" y="4631505"/>
            <a:ext cx="1699790" cy="830997"/>
          </a:xfrm>
          <a:prstGeom prst="rect">
            <a:avLst/>
          </a:prstGeom>
          <a:noFill/>
        </p:spPr>
        <p:txBody>
          <a:bodyPr wrap="square" rtlCol="0">
            <a:spAutoFit/>
          </a:bodyPr>
          <a:lstStyle/>
          <a:p>
            <a:pPr algn="ctr"/>
            <a:r>
              <a:rPr lang="en-NZ" sz="2400" b="1" dirty="0" smtClean="0"/>
              <a:t>Step 5: </a:t>
            </a:r>
            <a:r>
              <a:rPr lang="en-NZ" sz="2400" dirty="0" smtClean="0"/>
              <a:t>Resources</a:t>
            </a:r>
            <a:endParaRPr lang="en-NZ" sz="2400" dirty="0"/>
          </a:p>
        </p:txBody>
      </p:sp>
      <p:grpSp>
        <p:nvGrpSpPr>
          <p:cNvPr id="3" name="Group 2"/>
          <p:cNvGrpSpPr/>
          <p:nvPr/>
        </p:nvGrpSpPr>
        <p:grpSpPr>
          <a:xfrm>
            <a:off x="1080914" y="2948586"/>
            <a:ext cx="1307808" cy="1307808"/>
            <a:chOff x="1159240" y="2895487"/>
            <a:chExt cx="1307808" cy="1307808"/>
          </a:xfrm>
        </p:grpSpPr>
        <p:sp>
          <p:nvSpPr>
            <p:cNvPr id="13" name="Oval 12"/>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p:cNvSpPr txBox="1"/>
            <p:nvPr/>
          </p:nvSpPr>
          <p:spPr>
            <a:xfrm>
              <a:off x="1589408" y="3195448"/>
              <a:ext cx="447472" cy="707886"/>
            </a:xfrm>
            <a:prstGeom prst="rect">
              <a:avLst/>
            </a:prstGeom>
            <a:noFill/>
            <a:ln w="38100">
              <a:noFill/>
            </a:ln>
          </p:spPr>
          <p:txBody>
            <a:bodyPr wrap="square" rtlCol="0" anchor="ctr">
              <a:spAutoFit/>
            </a:bodyPr>
            <a:lstStyle/>
            <a:p>
              <a:pPr algn="ctr"/>
              <a:r>
                <a:rPr lang="en-NZ" sz="4000" dirty="0" smtClean="0">
                  <a:solidFill>
                    <a:schemeClr val="bg1"/>
                  </a:solidFill>
                </a:rPr>
                <a:t>1</a:t>
              </a:r>
              <a:endParaRPr lang="en-NZ" sz="4000" dirty="0">
                <a:solidFill>
                  <a:schemeClr val="bg1"/>
                </a:solidFill>
              </a:endParaRPr>
            </a:p>
          </p:txBody>
        </p:sp>
      </p:grpSp>
      <p:sp>
        <p:nvSpPr>
          <p:cNvPr id="21" name="Isosceles Triangle 20"/>
          <p:cNvSpPr/>
          <p:nvPr/>
        </p:nvSpPr>
        <p:spPr>
          <a:xfrm rot="5040376">
            <a:off x="3173738" y="3047773"/>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p:cNvSpPr/>
          <p:nvPr/>
        </p:nvSpPr>
        <p:spPr>
          <a:xfrm rot="4674530">
            <a:off x="460552" y="3860700"/>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Isosceles Triangle 22"/>
          <p:cNvSpPr/>
          <p:nvPr/>
        </p:nvSpPr>
        <p:spPr>
          <a:xfrm rot="6486671">
            <a:off x="7160857" y="4973500"/>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24" name="Isosceles Triangle 23"/>
          <p:cNvSpPr/>
          <p:nvPr/>
        </p:nvSpPr>
        <p:spPr>
          <a:xfrm rot="5167372">
            <a:off x="11476349" y="3492762"/>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25" name="Isosceles Triangle 24"/>
          <p:cNvSpPr/>
          <p:nvPr/>
        </p:nvSpPr>
        <p:spPr>
          <a:xfrm rot="14811751">
            <a:off x="4280267" y="2233406"/>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p:cNvSpPr/>
          <p:nvPr/>
        </p:nvSpPr>
        <p:spPr>
          <a:xfrm rot="17259194">
            <a:off x="6672416" y="2124815"/>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Isosceles Triangle 26"/>
          <p:cNvSpPr/>
          <p:nvPr/>
        </p:nvSpPr>
        <p:spPr>
          <a:xfrm rot="18008819">
            <a:off x="9009990" y="3074568"/>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grpSp>
        <p:nvGrpSpPr>
          <p:cNvPr id="28" name="Group 27"/>
          <p:cNvGrpSpPr/>
          <p:nvPr/>
        </p:nvGrpSpPr>
        <p:grpSpPr>
          <a:xfrm>
            <a:off x="5543084" y="4123437"/>
            <a:ext cx="1307808" cy="1307808"/>
            <a:chOff x="1159240" y="2895487"/>
            <a:chExt cx="1307808" cy="1307808"/>
          </a:xfrm>
        </p:grpSpPr>
        <p:sp>
          <p:nvSpPr>
            <p:cNvPr id="29" name="Oval 28"/>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TextBox 29"/>
            <p:cNvSpPr txBox="1"/>
            <p:nvPr/>
          </p:nvSpPr>
          <p:spPr>
            <a:xfrm>
              <a:off x="1589408" y="3195448"/>
              <a:ext cx="447472" cy="707886"/>
            </a:xfrm>
            <a:prstGeom prst="rect">
              <a:avLst/>
            </a:prstGeom>
            <a:noFill/>
            <a:ln w="38100">
              <a:noFill/>
            </a:ln>
          </p:spPr>
          <p:txBody>
            <a:bodyPr wrap="square" rtlCol="0" anchor="ctr">
              <a:spAutoFit/>
            </a:bodyPr>
            <a:lstStyle/>
            <a:p>
              <a:pPr algn="ctr"/>
              <a:r>
                <a:rPr lang="en-NZ" sz="4000" dirty="0" smtClean="0">
                  <a:solidFill>
                    <a:schemeClr val="bg1"/>
                  </a:solidFill>
                </a:rPr>
                <a:t>3</a:t>
              </a:r>
              <a:endParaRPr lang="en-NZ" sz="4000" dirty="0">
                <a:solidFill>
                  <a:schemeClr val="bg1"/>
                </a:solidFill>
              </a:endParaRPr>
            </a:p>
          </p:txBody>
        </p:sp>
      </p:grpSp>
      <p:grpSp>
        <p:nvGrpSpPr>
          <p:cNvPr id="31" name="Group 30"/>
          <p:cNvGrpSpPr/>
          <p:nvPr/>
        </p:nvGrpSpPr>
        <p:grpSpPr>
          <a:xfrm>
            <a:off x="10059690" y="3323697"/>
            <a:ext cx="1307808" cy="1307808"/>
            <a:chOff x="1159240" y="2895487"/>
            <a:chExt cx="1307808" cy="1307808"/>
          </a:xfrm>
        </p:grpSpPr>
        <p:sp>
          <p:nvSpPr>
            <p:cNvPr id="32" name="Oval 31"/>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TextBox 32"/>
            <p:cNvSpPr txBox="1"/>
            <p:nvPr/>
          </p:nvSpPr>
          <p:spPr>
            <a:xfrm>
              <a:off x="1589408" y="3195448"/>
              <a:ext cx="447472" cy="707886"/>
            </a:xfrm>
            <a:prstGeom prst="rect">
              <a:avLst/>
            </a:prstGeom>
            <a:noFill/>
            <a:ln w="38100">
              <a:noFill/>
            </a:ln>
          </p:spPr>
          <p:txBody>
            <a:bodyPr wrap="square" rtlCol="0" anchor="ctr">
              <a:spAutoFit/>
            </a:bodyPr>
            <a:lstStyle/>
            <a:p>
              <a:pPr algn="ctr"/>
              <a:r>
                <a:rPr lang="en-NZ" sz="4000" dirty="0" smtClean="0">
                  <a:solidFill>
                    <a:schemeClr val="bg1"/>
                  </a:solidFill>
                </a:rPr>
                <a:t>5</a:t>
              </a:r>
              <a:endParaRPr lang="en-NZ" sz="4000" dirty="0">
                <a:solidFill>
                  <a:schemeClr val="bg1"/>
                </a:solidFill>
              </a:endParaRPr>
            </a:p>
          </p:txBody>
        </p:sp>
      </p:grpSp>
      <p:grpSp>
        <p:nvGrpSpPr>
          <p:cNvPr id="34" name="Group 33"/>
          <p:cNvGrpSpPr/>
          <p:nvPr/>
        </p:nvGrpSpPr>
        <p:grpSpPr>
          <a:xfrm>
            <a:off x="3593510" y="3035189"/>
            <a:ext cx="1307808" cy="1307808"/>
            <a:chOff x="1159240" y="2895487"/>
            <a:chExt cx="1307808" cy="1307808"/>
          </a:xfrm>
        </p:grpSpPr>
        <p:sp>
          <p:nvSpPr>
            <p:cNvPr id="35" name="Oval 34"/>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TextBox 35"/>
            <p:cNvSpPr txBox="1"/>
            <p:nvPr/>
          </p:nvSpPr>
          <p:spPr>
            <a:xfrm>
              <a:off x="1589408" y="3195448"/>
              <a:ext cx="447472" cy="707886"/>
            </a:xfrm>
            <a:prstGeom prst="rect">
              <a:avLst/>
            </a:prstGeom>
            <a:noFill/>
            <a:ln w="38100">
              <a:noFill/>
            </a:ln>
          </p:spPr>
          <p:txBody>
            <a:bodyPr wrap="square" rtlCol="0" anchor="ctr">
              <a:spAutoFit/>
            </a:bodyPr>
            <a:lstStyle/>
            <a:p>
              <a:pPr algn="ctr"/>
              <a:r>
                <a:rPr lang="en-NZ" sz="4000" dirty="0" smtClean="0">
                  <a:solidFill>
                    <a:schemeClr val="bg1"/>
                  </a:solidFill>
                </a:rPr>
                <a:t>2</a:t>
              </a:r>
              <a:endParaRPr lang="en-NZ" sz="4000" dirty="0">
                <a:solidFill>
                  <a:schemeClr val="bg1"/>
                </a:solidFill>
              </a:endParaRPr>
            </a:p>
          </p:txBody>
        </p:sp>
      </p:grpSp>
      <p:grpSp>
        <p:nvGrpSpPr>
          <p:cNvPr id="37" name="Group 36"/>
          <p:cNvGrpSpPr/>
          <p:nvPr/>
        </p:nvGrpSpPr>
        <p:grpSpPr>
          <a:xfrm>
            <a:off x="8213783" y="4400011"/>
            <a:ext cx="1307808" cy="1307808"/>
            <a:chOff x="1159240" y="2895487"/>
            <a:chExt cx="1307808" cy="1307808"/>
          </a:xfrm>
        </p:grpSpPr>
        <p:sp>
          <p:nvSpPr>
            <p:cNvPr id="38" name="Oval 37"/>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TextBox 38"/>
            <p:cNvSpPr txBox="1"/>
            <p:nvPr/>
          </p:nvSpPr>
          <p:spPr>
            <a:xfrm>
              <a:off x="1589408" y="3195448"/>
              <a:ext cx="447472" cy="707886"/>
            </a:xfrm>
            <a:prstGeom prst="rect">
              <a:avLst/>
            </a:prstGeom>
            <a:noFill/>
            <a:ln w="38100">
              <a:noFill/>
            </a:ln>
          </p:spPr>
          <p:txBody>
            <a:bodyPr wrap="square" rtlCol="0" anchor="ctr">
              <a:spAutoFit/>
            </a:bodyPr>
            <a:lstStyle/>
            <a:p>
              <a:pPr algn="ctr"/>
              <a:r>
                <a:rPr lang="en-US" sz="4000" dirty="0">
                  <a:solidFill>
                    <a:schemeClr val="bg1"/>
                  </a:solidFill>
                </a:rPr>
                <a:t>4</a:t>
              </a:r>
              <a:endParaRPr lang="en-NZ" sz="4000" dirty="0">
                <a:solidFill>
                  <a:schemeClr val="bg1"/>
                </a:solidFill>
              </a:endParaRPr>
            </a:p>
          </p:txBody>
        </p:sp>
      </p:grpSp>
      <p:sp>
        <p:nvSpPr>
          <p:cNvPr id="40" name="TextBox 39"/>
          <p:cNvSpPr txBox="1"/>
          <p:nvPr/>
        </p:nvSpPr>
        <p:spPr>
          <a:xfrm>
            <a:off x="2996558" y="4327247"/>
            <a:ext cx="2420619" cy="1200329"/>
          </a:xfrm>
          <a:prstGeom prst="rect">
            <a:avLst/>
          </a:prstGeom>
          <a:noFill/>
        </p:spPr>
        <p:txBody>
          <a:bodyPr wrap="square" rtlCol="0">
            <a:spAutoFit/>
          </a:bodyPr>
          <a:lstStyle/>
          <a:p>
            <a:pPr algn="ctr"/>
            <a:r>
              <a:rPr lang="en-NZ" sz="2400" b="1" dirty="0" smtClean="0"/>
              <a:t>Step 2: </a:t>
            </a:r>
          </a:p>
          <a:p>
            <a:pPr algn="ctr"/>
            <a:r>
              <a:rPr lang="en-NZ" sz="2400" dirty="0" smtClean="0"/>
              <a:t>Identify</a:t>
            </a:r>
          </a:p>
          <a:p>
            <a:pPr algn="ctr"/>
            <a:r>
              <a:rPr lang="en-NZ" sz="2400" dirty="0" smtClean="0"/>
              <a:t>biological traits</a:t>
            </a:r>
          </a:p>
        </p:txBody>
      </p:sp>
      <p:sp>
        <p:nvSpPr>
          <p:cNvPr id="41" name="TextBox 40"/>
          <p:cNvSpPr txBox="1"/>
          <p:nvPr/>
        </p:nvSpPr>
        <p:spPr>
          <a:xfrm>
            <a:off x="4990738" y="5442077"/>
            <a:ext cx="2389737" cy="1200329"/>
          </a:xfrm>
          <a:prstGeom prst="rect">
            <a:avLst/>
          </a:prstGeom>
          <a:noFill/>
        </p:spPr>
        <p:txBody>
          <a:bodyPr wrap="square" rtlCol="0">
            <a:spAutoFit/>
          </a:bodyPr>
          <a:lstStyle/>
          <a:p>
            <a:pPr algn="ctr"/>
            <a:r>
              <a:rPr lang="en-NZ" sz="2400" b="1" dirty="0" smtClean="0"/>
              <a:t>Step 3: </a:t>
            </a:r>
          </a:p>
          <a:p>
            <a:pPr algn="ctr"/>
            <a:r>
              <a:rPr lang="en-NZ" sz="2400" dirty="0" smtClean="0"/>
              <a:t>Identify the drivers</a:t>
            </a:r>
            <a:endParaRPr lang="en-NZ" sz="2400" dirty="0"/>
          </a:p>
        </p:txBody>
      </p:sp>
    </p:spTree>
    <p:extLst>
      <p:ext uri="{BB962C8B-B14F-4D97-AF65-F5344CB8AC3E}">
        <p14:creationId xmlns:p14="http://schemas.microsoft.com/office/powerpoint/2010/main" val="292240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wn Arrow 25"/>
          <p:cNvSpPr/>
          <p:nvPr/>
        </p:nvSpPr>
        <p:spPr>
          <a:xfrm rot="14004890">
            <a:off x="3977940" y="5252876"/>
            <a:ext cx="1143000" cy="1325053"/>
          </a:xfrm>
          <a:prstGeom prst="downArrow">
            <a:avLst>
              <a:gd name="adj1" fmla="val 50000"/>
              <a:gd name="adj2" fmla="val 44488"/>
            </a:avLst>
          </a:prstGeom>
          <a:solidFill>
            <a:srgbClr val="FFA56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pic>
        <p:nvPicPr>
          <p:cNvPr id="2" name="Picture 1"/>
          <p:cNvPicPr>
            <a:picLocks noChangeAspect="1"/>
          </p:cNvPicPr>
          <p:nvPr/>
        </p:nvPicPr>
        <p:blipFill rotWithShape="1">
          <a:blip r:embed="rId3"/>
          <a:srcRect l="8214" t="6091" r="-244"/>
          <a:stretch/>
        </p:blipFill>
        <p:spPr>
          <a:xfrm>
            <a:off x="268130" y="1608083"/>
            <a:ext cx="3601137" cy="4968118"/>
          </a:xfrm>
          <a:prstGeom prst="rect">
            <a:avLst/>
          </a:prstGeom>
        </p:spPr>
      </p:pic>
      <p:sp>
        <p:nvSpPr>
          <p:cNvPr id="10" name="Down Arrow 9"/>
          <p:cNvSpPr/>
          <p:nvPr/>
        </p:nvSpPr>
        <p:spPr>
          <a:xfrm>
            <a:off x="5474371" y="1608083"/>
            <a:ext cx="1143000" cy="1885612"/>
          </a:xfrm>
          <a:prstGeom prst="downArrow">
            <a:avLst/>
          </a:prstGeom>
          <a:solidFill>
            <a:srgbClr val="FFA56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5" name="Down Arrow 24"/>
          <p:cNvSpPr/>
          <p:nvPr/>
        </p:nvSpPr>
        <p:spPr>
          <a:xfrm rot="3173176">
            <a:off x="6957771" y="2713671"/>
            <a:ext cx="1143000" cy="1325053"/>
          </a:xfrm>
          <a:prstGeom prst="downArrow">
            <a:avLst>
              <a:gd name="adj1" fmla="val 50000"/>
              <a:gd name="adj2" fmla="val 44488"/>
            </a:avLst>
          </a:prstGeom>
          <a:solidFill>
            <a:srgbClr val="FFA56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7" name="Down Arrow 26"/>
          <p:cNvSpPr/>
          <p:nvPr/>
        </p:nvSpPr>
        <p:spPr>
          <a:xfrm rot="8370771">
            <a:off x="6764734" y="5651585"/>
            <a:ext cx="1143000" cy="1268779"/>
          </a:xfrm>
          <a:prstGeom prst="downArrow">
            <a:avLst>
              <a:gd name="adj1" fmla="val 50000"/>
              <a:gd name="adj2" fmla="val 48940"/>
            </a:avLst>
          </a:prstGeom>
          <a:solidFill>
            <a:srgbClr val="FFA56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8" name="Down Arrow 27"/>
          <p:cNvSpPr/>
          <p:nvPr/>
        </p:nvSpPr>
        <p:spPr>
          <a:xfrm rot="18357271">
            <a:off x="4031015" y="2927655"/>
            <a:ext cx="1143000" cy="1325053"/>
          </a:xfrm>
          <a:prstGeom prst="downArrow">
            <a:avLst>
              <a:gd name="adj1" fmla="val 50000"/>
              <a:gd name="adj2" fmla="val 44488"/>
            </a:avLst>
          </a:prstGeom>
          <a:solidFill>
            <a:srgbClr val="FFA56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 name="Content Placeholder 2"/>
          <p:cNvSpPr txBox="1">
            <a:spLocks/>
          </p:cNvSpPr>
          <p:nvPr/>
        </p:nvSpPr>
        <p:spPr>
          <a:xfrm>
            <a:off x="4301864" y="1612102"/>
            <a:ext cx="3587266" cy="1018178"/>
          </a:xfrm>
          <a:prstGeom prst="rect">
            <a:avLst/>
          </a:prstGeom>
          <a:solidFill>
            <a:srgbClr val="4A9CBB">
              <a:alpha val="85000"/>
            </a:srgb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smtClean="0"/>
              <a:t>Understand the possible interactions</a:t>
            </a:r>
          </a:p>
        </p:txBody>
      </p:sp>
      <p:sp>
        <p:nvSpPr>
          <p:cNvPr id="12" name="Content Placeholder 2"/>
          <p:cNvSpPr txBox="1">
            <a:spLocks/>
          </p:cNvSpPr>
          <p:nvPr/>
        </p:nvSpPr>
        <p:spPr>
          <a:xfrm>
            <a:off x="8346108" y="5550782"/>
            <a:ext cx="3651963" cy="1018178"/>
          </a:xfrm>
          <a:prstGeom prst="rect">
            <a:avLst/>
          </a:prstGeom>
          <a:solidFill>
            <a:srgbClr val="F0CF35">
              <a:alpha val="85098"/>
            </a:srgb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smtClean="0"/>
              <a:t>Prerequisite biological knowledge</a:t>
            </a:r>
          </a:p>
        </p:txBody>
      </p:sp>
      <p:sp>
        <p:nvSpPr>
          <p:cNvPr id="8" name="Title 1"/>
          <p:cNvSpPr>
            <a:spLocks noGrp="1"/>
          </p:cNvSpPr>
          <p:nvPr>
            <p:ph type="title"/>
          </p:nvPr>
        </p:nvSpPr>
        <p:spPr>
          <a:xfrm>
            <a:off x="838200" y="89239"/>
            <a:ext cx="10515600" cy="1325563"/>
          </a:xfrm>
          <a:noFill/>
        </p:spPr>
        <p:txBody>
          <a:bodyPr/>
          <a:lstStyle/>
          <a:p>
            <a:pPr algn="ctr"/>
            <a:r>
              <a:rPr lang="en-NZ" dirty="0" smtClean="0">
                <a:solidFill>
                  <a:schemeClr val="tx1"/>
                </a:solidFill>
              </a:rPr>
              <a:t>What information do you need for a study?</a:t>
            </a:r>
            <a:endParaRPr lang="en-NZ" dirty="0">
              <a:solidFill>
                <a:schemeClr val="tx1"/>
              </a:solidFill>
            </a:endParaRPr>
          </a:p>
        </p:txBody>
      </p:sp>
      <p:sp>
        <p:nvSpPr>
          <p:cNvPr id="9" name="Content Placeholder 2"/>
          <p:cNvSpPr txBox="1">
            <a:spLocks/>
          </p:cNvSpPr>
          <p:nvPr/>
        </p:nvSpPr>
        <p:spPr>
          <a:xfrm>
            <a:off x="268130" y="3993931"/>
            <a:ext cx="3587266" cy="1299493"/>
          </a:xfrm>
          <a:prstGeom prst="rect">
            <a:avLst/>
          </a:prstGeom>
          <a:solidFill>
            <a:srgbClr val="FFA569">
              <a:alpha val="87843"/>
            </a:srgb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400"/>
              </a:lnSpc>
              <a:spcBef>
                <a:spcPts val="0"/>
              </a:spcBef>
            </a:pPr>
            <a:r>
              <a:rPr lang="en-NZ" sz="3200" dirty="0"/>
              <a:t>Know the drivers </a:t>
            </a:r>
            <a:r>
              <a:rPr lang="en-NZ" sz="1800" dirty="0" smtClean="0"/>
              <a:t>(</a:t>
            </a:r>
            <a:r>
              <a:rPr lang="en-NZ" sz="1800" dirty="0"/>
              <a:t>intensity, duration, thresholds, </a:t>
            </a:r>
            <a:r>
              <a:rPr lang="en-NZ" sz="1800" dirty="0" err="1"/>
              <a:t>etc</a:t>
            </a:r>
            <a:r>
              <a:rPr lang="en-NZ" sz="1800" dirty="0"/>
              <a:t>)</a:t>
            </a:r>
          </a:p>
        </p:txBody>
      </p:sp>
      <p:sp>
        <p:nvSpPr>
          <p:cNvPr id="4" name="Rectangle 3"/>
          <p:cNvSpPr/>
          <p:nvPr/>
        </p:nvSpPr>
        <p:spPr>
          <a:xfrm>
            <a:off x="268129" y="1595337"/>
            <a:ext cx="3587267" cy="4980560"/>
          </a:xfrm>
          <a:prstGeom prst="rect">
            <a:avLst/>
          </a:prstGeom>
          <a:noFill/>
          <a:ln w="38100">
            <a:solidFill>
              <a:srgbClr val="FFA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 name="Rectangle 5"/>
          <p:cNvSpPr/>
          <p:nvPr/>
        </p:nvSpPr>
        <p:spPr>
          <a:xfrm>
            <a:off x="8335600" y="1595337"/>
            <a:ext cx="3651960" cy="4980560"/>
          </a:xfrm>
          <a:prstGeom prst="rect">
            <a:avLst/>
          </a:prstGeom>
          <a:noFill/>
          <a:ln w="38100">
            <a:solidFill>
              <a:srgbClr val="F0C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436" y="3565885"/>
            <a:ext cx="2440121" cy="2472966"/>
          </a:xfrm>
          <a:prstGeom prst="rect">
            <a:avLst/>
          </a:prstGeom>
        </p:spPr>
      </p:pic>
      <p:sp>
        <p:nvSpPr>
          <p:cNvPr id="17" name="Rectangle 16"/>
          <p:cNvSpPr/>
          <p:nvPr/>
        </p:nvSpPr>
        <p:spPr>
          <a:xfrm>
            <a:off x="7889130" y="1414802"/>
            <a:ext cx="368579" cy="535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9" name="Rectangle 28"/>
          <p:cNvSpPr/>
          <p:nvPr/>
        </p:nvSpPr>
        <p:spPr>
          <a:xfrm>
            <a:off x="4060564" y="6592662"/>
            <a:ext cx="4108245" cy="248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0" name="Rectangle 29"/>
          <p:cNvSpPr/>
          <p:nvPr/>
        </p:nvSpPr>
        <p:spPr>
          <a:xfrm flipH="1">
            <a:off x="3902469" y="1925815"/>
            <a:ext cx="399391" cy="4932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 name="Rectangle 4"/>
          <p:cNvSpPr/>
          <p:nvPr/>
        </p:nvSpPr>
        <p:spPr>
          <a:xfrm>
            <a:off x="4301864" y="1595337"/>
            <a:ext cx="3587267" cy="4980560"/>
          </a:xfrm>
          <a:prstGeom prst="rect">
            <a:avLst/>
          </a:prstGeom>
          <a:no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0" name="Freeform 19"/>
          <p:cNvSpPr/>
          <p:nvPr/>
        </p:nvSpPr>
        <p:spPr>
          <a:xfrm>
            <a:off x="8815697" y="1975350"/>
            <a:ext cx="2835201" cy="1505691"/>
          </a:xfrm>
          <a:custGeom>
            <a:avLst/>
            <a:gdLst>
              <a:gd name="connsiteX0" fmla="*/ 0 w 1454728"/>
              <a:gd name="connsiteY0" fmla="*/ 1693934 h 1707789"/>
              <a:gd name="connsiteX1" fmla="*/ 249382 w 1454728"/>
              <a:gd name="connsiteY1" fmla="*/ 1028916 h 1707789"/>
              <a:gd name="connsiteX2" fmla="*/ 526473 w 1454728"/>
              <a:gd name="connsiteY2" fmla="*/ 419316 h 1707789"/>
              <a:gd name="connsiteX3" fmla="*/ 886691 w 1454728"/>
              <a:gd name="connsiteY3" fmla="*/ 3679 h 1707789"/>
              <a:gd name="connsiteX4" fmla="*/ 1177637 w 1454728"/>
              <a:gd name="connsiteY4" fmla="*/ 654843 h 1707789"/>
              <a:gd name="connsiteX5" fmla="*/ 1371600 w 1454728"/>
              <a:gd name="connsiteY5" fmla="*/ 1430698 h 1707789"/>
              <a:gd name="connsiteX6" fmla="*/ 1454728 w 1454728"/>
              <a:gd name="connsiteY6" fmla="*/ 1707789 h 170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728" h="1707789">
                <a:moveTo>
                  <a:pt x="0" y="1693934"/>
                </a:moveTo>
                <a:cubicBezTo>
                  <a:pt x="80818" y="1467643"/>
                  <a:pt x="161637" y="1241352"/>
                  <a:pt x="249382" y="1028916"/>
                </a:cubicBezTo>
                <a:cubicBezTo>
                  <a:pt x="337127" y="816480"/>
                  <a:pt x="420255" y="590189"/>
                  <a:pt x="526473" y="419316"/>
                </a:cubicBezTo>
                <a:cubicBezTo>
                  <a:pt x="632691" y="248443"/>
                  <a:pt x="778164" y="-35575"/>
                  <a:pt x="886691" y="3679"/>
                </a:cubicBezTo>
                <a:cubicBezTo>
                  <a:pt x="995218" y="42933"/>
                  <a:pt x="1096819" y="417007"/>
                  <a:pt x="1177637" y="654843"/>
                </a:cubicBezTo>
                <a:cubicBezTo>
                  <a:pt x="1258455" y="892679"/>
                  <a:pt x="1325418" y="1255207"/>
                  <a:pt x="1371600" y="1430698"/>
                </a:cubicBezTo>
                <a:cubicBezTo>
                  <a:pt x="1417782" y="1606189"/>
                  <a:pt x="1436255" y="1656989"/>
                  <a:pt x="1454728" y="1707789"/>
                </a:cubicBezTo>
              </a:path>
            </a:pathLst>
          </a:custGeom>
          <a:noFill/>
          <a:ln w="57150">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Oval 20"/>
          <p:cNvSpPr/>
          <p:nvPr/>
        </p:nvSpPr>
        <p:spPr>
          <a:xfrm>
            <a:off x="9030624" y="2802831"/>
            <a:ext cx="379797" cy="379797"/>
          </a:xfrm>
          <a:prstGeom prst="ellipse">
            <a:avLst/>
          </a:prstGeom>
          <a:solidFill>
            <a:srgbClr val="90C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Oval 21"/>
          <p:cNvSpPr/>
          <p:nvPr/>
        </p:nvSpPr>
        <p:spPr>
          <a:xfrm>
            <a:off x="10109946" y="1865981"/>
            <a:ext cx="379797" cy="379797"/>
          </a:xfrm>
          <a:prstGeom prst="ellipse">
            <a:avLst/>
          </a:prstGeom>
          <a:solidFill>
            <a:srgbClr val="90C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Arc 22"/>
          <p:cNvSpPr/>
          <p:nvPr/>
        </p:nvSpPr>
        <p:spPr>
          <a:xfrm rot="4625175">
            <a:off x="9038155" y="1823393"/>
            <a:ext cx="1250193" cy="1394034"/>
          </a:xfrm>
          <a:prstGeom prst="arc">
            <a:avLst>
              <a:gd name="adj1" fmla="val 16200000"/>
              <a:gd name="adj2" fmla="val 1532092"/>
            </a:avLst>
          </a:prstGeom>
          <a:ln w="63500" cap="rnd">
            <a:solidFill>
              <a:srgbClr val="90C67C"/>
            </a:soli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4" name="Freeform 23"/>
          <p:cNvSpPr/>
          <p:nvPr/>
        </p:nvSpPr>
        <p:spPr>
          <a:xfrm>
            <a:off x="8822853" y="3904662"/>
            <a:ext cx="2835201" cy="1505691"/>
          </a:xfrm>
          <a:custGeom>
            <a:avLst/>
            <a:gdLst>
              <a:gd name="connsiteX0" fmla="*/ 0 w 1454728"/>
              <a:gd name="connsiteY0" fmla="*/ 1693934 h 1707789"/>
              <a:gd name="connsiteX1" fmla="*/ 249382 w 1454728"/>
              <a:gd name="connsiteY1" fmla="*/ 1028916 h 1707789"/>
              <a:gd name="connsiteX2" fmla="*/ 526473 w 1454728"/>
              <a:gd name="connsiteY2" fmla="*/ 419316 h 1707789"/>
              <a:gd name="connsiteX3" fmla="*/ 886691 w 1454728"/>
              <a:gd name="connsiteY3" fmla="*/ 3679 h 1707789"/>
              <a:gd name="connsiteX4" fmla="*/ 1177637 w 1454728"/>
              <a:gd name="connsiteY4" fmla="*/ 654843 h 1707789"/>
              <a:gd name="connsiteX5" fmla="*/ 1371600 w 1454728"/>
              <a:gd name="connsiteY5" fmla="*/ 1430698 h 1707789"/>
              <a:gd name="connsiteX6" fmla="*/ 1454728 w 1454728"/>
              <a:gd name="connsiteY6" fmla="*/ 1707789 h 170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728" h="1707789">
                <a:moveTo>
                  <a:pt x="0" y="1693934"/>
                </a:moveTo>
                <a:cubicBezTo>
                  <a:pt x="80818" y="1467643"/>
                  <a:pt x="161637" y="1241352"/>
                  <a:pt x="249382" y="1028916"/>
                </a:cubicBezTo>
                <a:cubicBezTo>
                  <a:pt x="337127" y="816480"/>
                  <a:pt x="420255" y="590189"/>
                  <a:pt x="526473" y="419316"/>
                </a:cubicBezTo>
                <a:cubicBezTo>
                  <a:pt x="632691" y="248443"/>
                  <a:pt x="778164" y="-35575"/>
                  <a:pt x="886691" y="3679"/>
                </a:cubicBezTo>
                <a:cubicBezTo>
                  <a:pt x="995218" y="42933"/>
                  <a:pt x="1096819" y="417007"/>
                  <a:pt x="1177637" y="654843"/>
                </a:cubicBezTo>
                <a:cubicBezTo>
                  <a:pt x="1258455" y="892679"/>
                  <a:pt x="1325418" y="1255207"/>
                  <a:pt x="1371600" y="1430698"/>
                </a:cubicBezTo>
                <a:cubicBezTo>
                  <a:pt x="1417782" y="1606189"/>
                  <a:pt x="1436255" y="1656989"/>
                  <a:pt x="1454728" y="1707789"/>
                </a:cubicBezTo>
              </a:path>
            </a:pathLst>
          </a:custGeom>
          <a:noFill/>
          <a:ln w="57150">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Arc 30"/>
          <p:cNvSpPr/>
          <p:nvPr/>
        </p:nvSpPr>
        <p:spPr>
          <a:xfrm rot="8986730">
            <a:off x="10038926" y="3828638"/>
            <a:ext cx="1444651" cy="1377892"/>
          </a:xfrm>
          <a:prstGeom prst="arc">
            <a:avLst>
              <a:gd name="adj1" fmla="val 16200000"/>
              <a:gd name="adj2" fmla="val 1532092"/>
            </a:avLst>
          </a:prstGeom>
          <a:ln w="63500" cap="rnd">
            <a:solidFill>
              <a:srgbClr val="C44F00"/>
            </a:soli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2" name="Oval 31"/>
          <p:cNvSpPr/>
          <p:nvPr/>
        </p:nvSpPr>
        <p:spPr>
          <a:xfrm>
            <a:off x="9845776" y="3951322"/>
            <a:ext cx="379797" cy="379797"/>
          </a:xfrm>
          <a:prstGeom prst="ellipse">
            <a:avLst/>
          </a:prstGeom>
          <a:solidFill>
            <a:srgbClr val="C4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Oval 32"/>
          <p:cNvSpPr/>
          <p:nvPr/>
        </p:nvSpPr>
        <p:spPr>
          <a:xfrm>
            <a:off x="11277285" y="4890819"/>
            <a:ext cx="379797" cy="379797"/>
          </a:xfrm>
          <a:prstGeom prst="ellipse">
            <a:avLst/>
          </a:prstGeom>
          <a:solidFill>
            <a:srgbClr val="C4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Rectangle 33"/>
          <p:cNvSpPr/>
          <p:nvPr/>
        </p:nvSpPr>
        <p:spPr>
          <a:xfrm>
            <a:off x="8568572" y="1814915"/>
            <a:ext cx="3189902" cy="1670764"/>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Rectangle 34"/>
          <p:cNvSpPr/>
          <p:nvPr/>
        </p:nvSpPr>
        <p:spPr>
          <a:xfrm>
            <a:off x="8575728" y="3723207"/>
            <a:ext cx="3189902" cy="1670764"/>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804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721" y="575010"/>
            <a:ext cx="4314459" cy="3669382"/>
          </a:xfrm>
          <a:prstGeom prst="rect">
            <a:avLst/>
          </a:prstGeom>
        </p:spPr>
      </p:pic>
      <p:sp>
        <p:nvSpPr>
          <p:cNvPr id="5" name="Rectangle 4"/>
          <p:cNvSpPr/>
          <p:nvPr/>
        </p:nvSpPr>
        <p:spPr>
          <a:xfrm>
            <a:off x="476989" y="347598"/>
            <a:ext cx="5363687" cy="2062103"/>
          </a:xfrm>
          <a:prstGeom prst="rect">
            <a:avLst/>
          </a:prstGeom>
          <a:solidFill>
            <a:srgbClr val="34738C"/>
          </a:solidFill>
        </p:spPr>
        <p:txBody>
          <a:bodyPr wrap="square">
            <a:spAutoFit/>
          </a:bodyPr>
          <a:lstStyle/>
          <a:p>
            <a:pPr algn="ctr"/>
            <a:r>
              <a:rPr lang="en-GB" sz="3200" dirty="0" smtClean="0">
                <a:solidFill>
                  <a:schemeClr val="bg1"/>
                </a:solidFill>
              </a:rPr>
              <a:t>Mechanistic approach: </a:t>
            </a:r>
          </a:p>
          <a:p>
            <a:pPr algn="ctr"/>
            <a:r>
              <a:rPr lang="en-GB" sz="3200" dirty="0" smtClean="0">
                <a:solidFill>
                  <a:schemeClr val="bg1"/>
                </a:solidFill>
              </a:rPr>
              <a:t>Use a gradient of </a:t>
            </a:r>
          </a:p>
          <a:p>
            <a:pPr algn="ctr"/>
            <a:r>
              <a:rPr lang="en-GB" sz="3200" dirty="0" smtClean="0">
                <a:solidFill>
                  <a:schemeClr val="bg1"/>
                </a:solidFill>
              </a:rPr>
              <a:t>treatment levels to reveal underlying mechanisms.</a:t>
            </a:r>
          </a:p>
        </p:txBody>
      </p:sp>
      <p:sp>
        <p:nvSpPr>
          <p:cNvPr id="6" name="Rectangle 5"/>
          <p:cNvSpPr/>
          <p:nvPr/>
        </p:nvSpPr>
        <p:spPr>
          <a:xfrm>
            <a:off x="6309760" y="4475018"/>
            <a:ext cx="5363688" cy="2062103"/>
          </a:xfrm>
          <a:prstGeom prst="rect">
            <a:avLst/>
          </a:prstGeom>
          <a:solidFill>
            <a:srgbClr val="F0CF35"/>
          </a:solidFill>
        </p:spPr>
        <p:txBody>
          <a:bodyPr wrap="square">
            <a:spAutoFit/>
          </a:bodyPr>
          <a:lstStyle/>
          <a:p>
            <a:pPr algn="ctr"/>
            <a:r>
              <a:rPr lang="en-GB" sz="3200" dirty="0" smtClean="0"/>
              <a:t>Scenario approach: </a:t>
            </a:r>
          </a:p>
          <a:p>
            <a:pPr algn="ctr"/>
            <a:r>
              <a:rPr lang="en-GB" sz="3200" dirty="0"/>
              <a:t>C</a:t>
            </a:r>
            <a:r>
              <a:rPr lang="en-GB" sz="3200" dirty="0" smtClean="0"/>
              <a:t>reate a suite of treatments representative of climate change scenarios.</a:t>
            </a:r>
          </a:p>
        </p:txBody>
      </p:sp>
      <p:sp>
        <p:nvSpPr>
          <p:cNvPr id="8" name="Rectangle 7"/>
          <p:cNvSpPr/>
          <p:nvPr/>
        </p:nvSpPr>
        <p:spPr>
          <a:xfrm>
            <a:off x="6309759" y="344384"/>
            <a:ext cx="5363688" cy="6192737"/>
          </a:xfrm>
          <a:prstGeom prst="rect">
            <a:avLst/>
          </a:prstGeom>
          <a:noFill/>
          <a:ln w="38100">
            <a:solidFill>
              <a:srgbClr val="F0C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9" name="Rectangle 8"/>
          <p:cNvSpPr/>
          <p:nvPr/>
        </p:nvSpPr>
        <p:spPr>
          <a:xfrm>
            <a:off x="476988" y="344383"/>
            <a:ext cx="5363688" cy="6192737"/>
          </a:xfrm>
          <a:prstGeom prst="rect">
            <a:avLst/>
          </a:prstGeom>
          <a:noFill/>
          <a:ln w="38100">
            <a:solidFill>
              <a:srgbClr val="347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grpSp>
        <p:nvGrpSpPr>
          <p:cNvPr id="10" name="Group 9"/>
          <p:cNvGrpSpPr/>
          <p:nvPr/>
        </p:nvGrpSpPr>
        <p:grpSpPr>
          <a:xfrm>
            <a:off x="1042219" y="2497394"/>
            <a:ext cx="4106142" cy="3857049"/>
            <a:chOff x="1042219" y="2497394"/>
            <a:chExt cx="4106142" cy="3857049"/>
          </a:xfrm>
        </p:grpSpPr>
        <p:pic>
          <p:nvPicPr>
            <p:cNvPr id="3" name="Picture 2"/>
            <p:cNvPicPr>
              <a:picLocks noChangeAspect="1"/>
            </p:cNvPicPr>
            <p:nvPr/>
          </p:nvPicPr>
          <p:blipFill>
            <a:blip r:embed="rId4"/>
            <a:stretch>
              <a:fillRect/>
            </a:stretch>
          </p:blipFill>
          <p:spPr>
            <a:xfrm>
              <a:off x="1169303" y="2592377"/>
              <a:ext cx="3979058" cy="3762066"/>
            </a:xfrm>
            <a:prstGeom prst="rect">
              <a:avLst/>
            </a:prstGeom>
          </p:spPr>
        </p:pic>
        <p:sp>
          <p:nvSpPr>
            <p:cNvPr id="7" name="Rectangle 6"/>
            <p:cNvSpPr/>
            <p:nvPr/>
          </p:nvSpPr>
          <p:spPr>
            <a:xfrm>
              <a:off x="1042219" y="2497394"/>
              <a:ext cx="560439" cy="53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0813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txBox="1">
            <a:spLocks/>
          </p:cNvSpPr>
          <p:nvPr/>
        </p:nvSpPr>
        <p:spPr>
          <a:xfrm>
            <a:off x="254000" y="1843732"/>
            <a:ext cx="11652654" cy="31757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6000" dirty="0" smtClean="0">
                <a:solidFill>
                  <a:schemeClr val="tx1"/>
                </a:solidFill>
              </a:rPr>
              <a:t>Your question will likely require a </a:t>
            </a:r>
            <a:r>
              <a:rPr lang="en-US" sz="6600" b="1" dirty="0" smtClean="0">
                <a:solidFill>
                  <a:schemeClr val="tx1"/>
                </a:solidFill>
              </a:rPr>
              <a:t>research strategy</a:t>
            </a:r>
            <a:r>
              <a:rPr lang="en-US" sz="6000" dirty="0" smtClean="0">
                <a:solidFill>
                  <a:schemeClr val="tx1"/>
                </a:solidFill>
              </a:rPr>
              <a:t>, </a:t>
            </a:r>
          </a:p>
          <a:p>
            <a:pPr algn="ctr"/>
            <a:r>
              <a:rPr lang="en-US" sz="6000" dirty="0" smtClean="0">
                <a:solidFill>
                  <a:schemeClr val="tx1"/>
                </a:solidFill>
              </a:rPr>
              <a:t>not just a single experiment.</a:t>
            </a:r>
            <a:endParaRPr lang="en-NZ" sz="6000" dirty="0">
              <a:solidFill>
                <a:schemeClr val="tx1"/>
              </a:solidFill>
            </a:endParaRPr>
          </a:p>
        </p:txBody>
      </p:sp>
    </p:spTree>
    <p:extLst>
      <p:ext uri="{BB962C8B-B14F-4D97-AF65-F5344CB8AC3E}">
        <p14:creationId xmlns:p14="http://schemas.microsoft.com/office/powerpoint/2010/main" val="178591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370754" cy="6858000"/>
          </a:xfrm>
          <a:prstGeom prst="rect">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5728784" y="5600700"/>
            <a:ext cx="6155712" cy="1017752"/>
          </a:xfrm>
          <a:prstGeom prst="rect">
            <a:avLst/>
          </a:prstGeom>
          <a:solidFill>
            <a:srgbClr val="FBF2C5"/>
          </a:solidFill>
          <a:ln w="38100">
            <a:solidFill>
              <a:srgbClr val="F0C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Content Placeholder 2"/>
          <p:cNvSpPr txBox="1">
            <a:spLocks/>
          </p:cNvSpPr>
          <p:nvPr/>
        </p:nvSpPr>
        <p:spPr>
          <a:xfrm>
            <a:off x="6067983" y="1280826"/>
            <a:ext cx="5373914" cy="72235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g</a:t>
            </a:r>
            <a:r>
              <a:rPr lang="en-NZ" dirty="0" smtClean="0"/>
              <a:t>ood </a:t>
            </a:r>
            <a:r>
              <a:rPr lang="en-NZ" dirty="0"/>
              <a:t>data on local variability and future scenarios</a:t>
            </a:r>
          </a:p>
        </p:txBody>
      </p:sp>
      <p:sp>
        <p:nvSpPr>
          <p:cNvPr id="6" name="Oval 5"/>
          <p:cNvSpPr/>
          <p:nvPr/>
        </p:nvSpPr>
        <p:spPr>
          <a:xfrm>
            <a:off x="5151883" y="1225685"/>
            <a:ext cx="779646" cy="779646"/>
          </a:xfrm>
          <a:prstGeom prst="ellipse">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dirty="0" smtClean="0">
                <a:solidFill>
                  <a:schemeClr val="tx1"/>
                </a:solidFill>
              </a:rPr>
              <a:t>1</a:t>
            </a:r>
            <a:endParaRPr lang="en-NZ" sz="3200" dirty="0">
              <a:solidFill>
                <a:schemeClr val="tx1"/>
              </a:solidFill>
            </a:endParaRPr>
          </a:p>
        </p:txBody>
      </p:sp>
      <p:sp>
        <p:nvSpPr>
          <p:cNvPr id="7" name="Content Placeholder 2"/>
          <p:cNvSpPr txBox="1">
            <a:spLocks/>
          </p:cNvSpPr>
          <p:nvPr/>
        </p:nvSpPr>
        <p:spPr>
          <a:xfrm>
            <a:off x="6067983" y="2372594"/>
            <a:ext cx="5373914" cy="1310144"/>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You may need an understanding </a:t>
            </a:r>
            <a:r>
              <a:rPr lang="en-GB" dirty="0"/>
              <a:t>of the biological response for each driver (i.e</a:t>
            </a:r>
            <a:r>
              <a:rPr lang="en-GB" dirty="0" smtClean="0"/>
              <a:t>. </a:t>
            </a:r>
            <a:r>
              <a:rPr lang="en-GB" dirty="0"/>
              <a:t>the mode of action)</a:t>
            </a:r>
          </a:p>
        </p:txBody>
      </p:sp>
      <p:sp>
        <p:nvSpPr>
          <p:cNvPr id="8" name="Oval 7"/>
          <p:cNvSpPr/>
          <p:nvPr/>
        </p:nvSpPr>
        <p:spPr>
          <a:xfrm>
            <a:off x="5151883" y="2589823"/>
            <a:ext cx="779646" cy="779646"/>
          </a:xfrm>
          <a:prstGeom prst="ellipse">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dirty="0" smtClean="0">
                <a:solidFill>
                  <a:schemeClr val="tx1"/>
                </a:solidFill>
              </a:rPr>
              <a:t>2</a:t>
            </a:r>
            <a:endParaRPr lang="en-NZ" sz="3200" dirty="0">
              <a:solidFill>
                <a:schemeClr val="tx1"/>
              </a:solidFill>
            </a:endParaRPr>
          </a:p>
        </p:txBody>
      </p:sp>
      <p:sp>
        <p:nvSpPr>
          <p:cNvPr id="9" name="Content Placeholder 2"/>
          <p:cNvSpPr txBox="1">
            <a:spLocks/>
          </p:cNvSpPr>
          <p:nvPr/>
        </p:nvSpPr>
        <p:spPr>
          <a:xfrm>
            <a:off x="6067983" y="4027417"/>
            <a:ext cx="5373914" cy="72235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a:t>
            </a:r>
            <a:r>
              <a:rPr lang="en-NZ" dirty="0" smtClean="0"/>
              <a:t>o </a:t>
            </a:r>
            <a:r>
              <a:rPr lang="en-NZ" dirty="0"/>
              <a:t>build models</a:t>
            </a:r>
          </a:p>
        </p:txBody>
      </p:sp>
      <p:sp>
        <p:nvSpPr>
          <p:cNvPr id="10" name="Oval 9"/>
          <p:cNvSpPr/>
          <p:nvPr/>
        </p:nvSpPr>
        <p:spPr>
          <a:xfrm>
            <a:off x="5151883" y="3972276"/>
            <a:ext cx="779646" cy="779646"/>
          </a:xfrm>
          <a:prstGeom prst="ellipse">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dirty="0" smtClean="0">
                <a:solidFill>
                  <a:schemeClr val="tx1"/>
                </a:solidFill>
              </a:rPr>
              <a:t>3</a:t>
            </a:r>
            <a:endParaRPr lang="en-NZ" sz="32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34" y="1549400"/>
            <a:ext cx="4959587" cy="5359400"/>
          </a:xfrm>
          <a:prstGeom prst="rect">
            <a:avLst/>
          </a:prstGeom>
        </p:spPr>
      </p:pic>
      <p:sp>
        <p:nvSpPr>
          <p:cNvPr id="12" name="Content Placeholder 2"/>
          <p:cNvSpPr txBox="1">
            <a:spLocks/>
          </p:cNvSpPr>
          <p:nvPr/>
        </p:nvSpPr>
        <p:spPr>
          <a:xfrm>
            <a:off x="5408855" y="397578"/>
            <a:ext cx="6646961" cy="84756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To develop a </a:t>
            </a:r>
            <a:r>
              <a:rPr lang="en-US" b="1" dirty="0" smtClean="0"/>
              <a:t>research strategy</a:t>
            </a:r>
            <a:r>
              <a:rPr lang="en-US" dirty="0" smtClean="0"/>
              <a:t>, you’ll need:</a:t>
            </a:r>
          </a:p>
        </p:txBody>
      </p:sp>
      <p:sp>
        <p:nvSpPr>
          <p:cNvPr id="13" name="Rectangle 12"/>
          <p:cNvSpPr/>
          <p:nvPr/>
        </p:nvSpPr>
        <p:spPr>
          <a:xfrm>
            <a:off x="5895229" y="5652334"/>
            <a:ext cx="5836868" cy="954107"/>
          </a:xfrm>
          <a:prstGeom prst="rect">
            <a:avLst/>
          </a:prstGeom>
        </p:spPr>
        <p:txBody>
          <a:bodyPr wrap="square">
            <a:spAutoFit/>
          </a:bodyPr>
          <a:lstStyle/>
          <a:p>
            <a:pPr algn="ctr"/>
            <a:r>
              <a:rPr lang="en-NZ" sz="2800" dirty="0"/>
              <a:t>Mix all these ingredients and test using scenarios in the field and laboratory.</a:t>
            </a:r>
          </a:p>
        </p:txBody>
      </p:sp>
    </p:spTree>
    <p:extLst>
      <p:ext uri="{BB962C8B-B14F-4D97-AF65-F5344CB8AC3E}">
        <p14:creationId xmlns:p14="http://schemas.microsoft.com/office/powerpoint/2010/main" val="33689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930"/>
            <a:ext cx="12192000" cy="6858000"/>
          </a:xfrm>
          <a:prstGeom prst="rect">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87928" y="331697"/>
            <a:ext cx="11513128" cy="4607855"/>
          </a:xfrm>
        </p:spPr>
        <p:txBody>
          <a:bodyPr anchor="t">
            <a:normAutofit fontScale="90000"/>
          </a:bodyPr>
          <a:lstStyle/>
          <a:p>
            <a:pPr>
              <a:lnSpc>
                <a:spcPct val="100000"/>
              </a:lnSpc>
            </a:pPr>
            <a:r>
              <a:rPr lang="en-GB" sz="2800" dirty="0" smtClean="0">
                <a:solidFill>
                  <a:srgbClr val="000000"/>
                </a:solidFill>
              </a:rPr>
              <a:t>9:00 – 9:30		Welcome and introduction</a:t>
            </a:r>
            <a:br>
              <a:rPr lang="en-GB" sz="2800" dirty="0" smtClean="0">
                <a:solidFill>
                  <a:srgbClr val="000000"/>
                </a:solidFill>
              </a:rPr>
            </a:br>
            <a:r>
              <a:rPr lang="en-GB" sz="2800" dirty="0" smtClean="0">
                <a:solidFill>
                  <a:srgbClr val="000000"/>
                </a:solidFill>
              </a:rPr>
              <a:t>9:30 – 10:15		Step 1: Define the research question </a:t>
            </a:r>
            <a:br>
              <a:rPr lang="en-GB" sz="2800" dirty="0" smtClean="0">
                <a:solidFill>
                  <a:srgbClr val="000000"/>
                </a:solidFill>
              </a:rPr>
            </a:br>
            <a:r>
              <a:rPr lang="en-GB" sz="2800" dirty="0" smtClean="0">
                <a:solidFill>
                  <a:srgbClr val="000000"/>
                </a:solidFill>
              </a:rPr>
              <a:t>10:15 – </a:t>
            </a:r>
            <a:r>
              <a:rPr lang="en-GB" sz="2800" dirty="0" smtClean="0">
                <a:solidFill>
                  <a:srgbClr val="000000"/>
                </a:solidFill>
              </a:rPr>
              <a:t>10:40</a:t>
            </a:r>
            <a:r>
              <a:rPr lang="en-GB" sz="2800" dirty="0" smtClean="0">
                <a:solidFill>
                  <a:srgbClr val="000000"/>
                </a:solidFill>
              </a:rPr>
              <a:t>		</a:t>
            </a:r>
            <a:r>
              <a:rPr lang="en-GB" sz="2800" i="1" dirty="0" smtClean="0">
                <a:solidFill>
                  <a:srgbClr val="000000"/>
                </a:solidFill>
              </a:rPr>
              <a:t>break</a:t>
            </a:r>
            <a:r>
              <a:rPr lang="en-GB" sz="2800" dirty="0" smtClean="0">
                <a:solidFill>
                  <a:srgbClr val="000000"/>
                </a:solidFill>
              </a:rPr>
              <a:t/>
            </a:r>
            <a:br>
              <a:rPr lang="en-GB" sz="2800" dirty="0" smtClean="0">
                <a:solidFill>
                  <a:srgbClr val="000000"/>
                </a:solidFill>
              </a:rPr>
            </a:br>
            <a:r>
              <a:rPr lang="en-GB" sz="2800" dirty="0" smtClean="0">
                <a:solidFill>
                  <a:srgbClr val="000000"/>
                </a:solidFill>
              </a:rPr>
              <a:t>10:40 </a:t>
            </a:r>
            <a:r>
              <a:rPr lang="en-GB" sz="2800" dirty="0" smtClean="0">
                <a:solidFill>
                  <a:srgbClr val="000000"/>
                </a:solidFill>
              </a:rPr>
              <a:t>– </a:t>
            </a:r>
            <a:r>
              <a:rPr lang="en-GB" sz="2800" dirty="0" smtClean="0">
                <a:solidFill>
                  <a:srgbClr val="000000"/>
                </a:solidFill>
              </a:rPr>
              <a:t>11:30</a:t>
            </a:r>
            <a:r>
              <a:rPr lang="en-GB" sz="2800" dirty="0" smtClean="0">
                <a:solidFill>
                  <a:srgbClr val="000000"/>
                </a:solidFill>
              </a:rPr>
              <a:t>		Step 2: </a:t>
            </a:r>
            <a:r>
              <a:rPr lang="en-US" sz="2800" dirty="0">
                <a:solidFill>
                  <a:srgbClr val="000000"/>
                </a:solidFill>
              </a:rPr>
              <a:t>Identify the biological traits and responses</a:t>
            </a:r>
            <a:r>
              <a:rPr lang="en-GB" sz="2800" dirty="0" smtClean="0">
                <a:solidFill>
                  <a:srgbClr val="000000"/>
                </a:solidFill>
              </a:rPr>
              <a:t/>
            </a:r>
            <a:br>
              <a:rPr lang="en-GB" sz="2800" dirty="0" smtClean="0">
                <a:solidFill>
                  <a:srgbClr val="000000"/>
                </a:solidFill>
              </a:rPr>
            </a:br>
            <a:r>
              <a:rPr lang="en-GB" sz="2800" dirty="0" smtClean="0">
                <a:solidFill>
                  <a:srgbClr val="000000"/>
                </a:solidFill>
              </a:rPr>
              <a:t>11:30 </a:t>
            </a:r>
            <a:r>
              <a:rPr lang="en-GB" sz="2800" dirty="0" smtClean="0">
                <a:solidFill>
                  <a:srgbClr val="000000"/>
                </a:solidFill>
              </a:rPr>
              <a:t>– 12:30		Step 3: Identify the drivers</a:t>
            </a:r>
            <a:br>
              <a:rPr lang="en-GB" sz="2800" dirty="0" smtClean="0">
                <a:solidFill>
                  <a:srgbClr val="000000"/>
                </a:solidFill>
              </a:rPr>
            </a:br>
            <a:r>
              <a:rPr lang="en-GB" sz="2800" dirty="0" smtClean="0">
                <a:solidFill>
                  <a:srgbClr val="000000"/>
                </a:solidFill>
              </a:rPr>
              <a:t>12:30 – 1:30		</a:t>
            </a:r>
            <a:r>
              <a:rPr lang="en-GB" sz="2800" i="1" dirty="0" smtClean="0">
                <a:solidFill>
                  <a:srgbClr val="000000"/>
                </a:solidFill>
              </a:rPr>
              <a:t>Lunch</a:t>
            </a:r>
            <a:r>
              <a:rPr lang="en-GB" sz="2800" dirty="0" smtClean="0">
                <a:solidFill>
                  <a:srgbClr val="000000"/>
                </a:solidFill>
              </a:rPr>
              <a:t/>
            </a:r>
            <a:br>
              <a:rPr lang="en-GB" sz="2800" dirty="0" smtClean="0">
                <a:solidFill>
                  <a:srgbClr val="000000"/>
                </a:solidFill>
              </a:rPr>
            </a:br>
            <a:r>
              <a:rPr lang="en-GB" sz="2800" dirty="0" smtClean="0">
                <a:solidFill>
                  <a:srgbClr val="000000"/>
                </a:solidFill>
              </a:rPr>
              <a:t>1:30 – 3:00		Step 4: Experimental design and statistical analysis</a:t>
            </a:r>
            <a:br>
              <a:rPr lang="en-GB" sz="2800" dirty="0" smtClean="0">
                <a:solidFill>
                  <a:srgbClr val="000000"/>
                </a:solidFill>
              </a:rPr>
            </a:br>
            <a:r>
              <a:rPr lang="en-GB" sz="2800" dirty="0" smtClean="0">
                <a:solidFill>
                  <a:srgbClr val="000000"/>
                </a:solidFill>
              </a:rPr>
              <a:t>3:00 – 3:45		Step 5: Resources</a:t>
            </a:r>
            <a:br>
              <a:rPr lang="en-GB" sz="2800" dirty="0" smtClean="0">
                <a:solidFill>
                  <a:srgbClr val="000000"/>
                </a:solidFill>
              </a:rPr>
            </a:br>
            <a:r>
              <a:rPr lang="en-GB" sz="2800" dirty="0" smtClean="0">
                <a:solidFill>
                  <a:srgbClr val="000000"/>
                </a:solidFill>
              </a:rPr>
              <a:t>3:45 – 4:15		</a:t>
            </a:r>
            <a:r>
              <a:rPr lang="en-GB" sz="2800" i="1" dirty="0" smtClean="0">
                <a:solidFill>
                  <a:srgbClr val="000000"/>
                </a:solidFill>
              </a:rPr>
              <a:t>break</a:t>
            </a:r>
            <a:r>
              <a:rPr lang="en-GB" sz="2800" dirty="0" smtClean="0">
                <a:solidFill>
                  <a:srgbClr val="000000"/>
                </a:solidFill>
              </a:rPr>
              <a:t/>
            </a:r>
            <a:br>
              <a:rPr lang="en-GB" sz="2800" dirty="0" smtClean="0">
                <a:solidFill>
                  <a:srgbClr val="000000"/>
                </a:solidFill>
              </a:rPr>
            </a:br>
            <a:r>
              <a:rPr lang="en-GB" sz="2800" dirty="0" smtClean="0">
                <a:solidFill>
                  <a:srgbClr val="000000"/>
                </a:solidFill>
              </a:rPr>
              <a:t>4:15 – 4:50		Introduction to the MEDDLE simulator</a:t>
            </a:r>
            <a:r>
              <a:rPr lang="en-GB" sz="2800" dirty="0">
                <a:solidFill>
                  <a:srgbClr val="000000"/>
                </a:solidFill>
              </a:rPr>
              <a:t/>
            </a:r>
            <a:br>
              <a:rPr lang="en-GB" sz="2800" dirty="0">
                <a:solidFill>
                  <a:srgbClr val="000000"/>
                </a:solidFill>
              </a:rPr>
            </a:br>
            <a:r>
              <a:rPr lang="en-GB" sz="2800" dirty="0" smtClean="0">
                <a:solidFill>
                  <a:srgbClr val="000000"/>
                </a:solidFill>
              </a:rPr>
              <a:t>4:50 – 5:00		Workshop close</a:t>
            </a:r>
            <a:endParaRPr lang="en-GB" sz="2800"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CAD"/>
                </a:solidFill>
              </a:rPr>
              <a:t>Today</a:t>
            </a:r>
            <a:endParaRPr lang="en-NZ" sz="25000" dirty="0">
              <a:solidFill>
                <a:srgbClr val="F9ECAD"/>
              </a:solidFill>
            </a:endParaRPr>
          </a:p>
        </p:txBody>
      </p:sp>
    </p:spTree>
    <p:extLst>
      <p:ext uri="{BB962C8B-B14F-4D97-AF65-F5344CB8AC3E}">
        <p14:creationId xmlns:p14="http://schemas.microsoft.com/office/powerpoint/2010/main" val="3275816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FFFFFF"/>
              </a:gs>
              <a:gs pos="100000">
                <a:srgbClr val="F0F0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p:cNvSpPr/>
          <p:nvPr/>
        </p:nvSpPr>
        <p:spPr>
          <a:xfrm>
            <a:off x="3482502" y="0"/>
            <a:ext cx="8709498" cy="6858000"/>
          </a:xfrm>
          <a:prstGeom prst="triangle">
            <a:avLst>
              <a:gd name="adj" fmla="val 100000"/>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p:cNvGrpSpPr/>
          <p:nvPr/>
        </p:nvGrpSpPr>
        <p:grpSpPr>
          <a:xfrm>
            <a:off x="11080" y="32911"/>
            <a:ext cx="1163791" cy="923330"/>
            <a:chOff x="88900" y="-161642"/>
            <a:chExt cx="1163791" cy="923330"/>
          </a:xfrm>
        </p:grpSpPr>
        <p:sp>
          <p:nvSpPr>
            <p:cNvPr id="19" name="TextBox 18"/>
            <p:cNvSpPr txBox="1"/>
            <p:nvPr userDrawn="1"/>
          </p:nvSpPr>
          <p:spPr>
            <a:xfrm>
              <a:off x="88900" y="-161642"/>
              <a:ext cx="1163791" cy="923330"/>
            </a:xfrm>
            <a:prstGeom prst="rect">
              <a:avLst/>
            </a:prstGeom>
            <a:noFill/>
          </p:spPr>
          <p:txBody>
            <a:bodyPr wrap="square" rtlCol="0">
              <a:spAutoFit/>
            </a:bodyPr>
            <a:lstStyle/>
            <a:p>
              <a:pPr algn="ctr"/>
              <a:r>
                <a:rPr lang="en-US"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rPr>
                <a:t>M</a:t>
              </a:r>
              <a:endParaRPr lang="en-NZ"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endParaRPr>
            </a:p>
          </p:txBody>
        </p:sp>
        <p:cxnSp>
          <p:nvCxnSpPr>
            <p:cNvPr id="20" name="Straight Connector 19"/>
            <p:cNvCxnSpPr/>
            <p:nvPr userDrawn="1"/>
          </p:nvCxnSpPr>
          <p:spPr>
            <a:xfrm>
              <a:off x="513428" y="675634"/>
              <a:ext cx="314734" cy="0"/>
            </a:xfrm>
            <a:prstGeom prst="line">
              <a:avLst/>
            </a:prstGeom>
            <a:ln w="50800" cap="rnd">
              <a:solidFill>
                <a:srgbClr val="203948"/>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974270" y="1770435"/>
            <a:ext cx="3008560" cy="1130946"/>
            <a:chOff x="9974270" y="1770435"/>
            <a:chExt cx="3008560" cy="1130946"/>
          </a:xfrm>
        </p:grpSpPr>
        <p:sp>
          <p:nvSpPr>
            <p:cNvPr id="22" name="Rounded Rectangle 21"/>
            <p:cNvSpPr/>
            <p:nvPr/>
          </p:nvSpPr>
          <p:spPr>
            <a:xfrm>
              <a:off x="10291862" y="177043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ounded Rectangle 22"/>
            <p:cNvSpPr/>
            <p:nvPr/>
          </p:nvSpPr>
          <p:spPr>
            <a:xfrm>
              <a:off x="9974270" y="2097087"/>
              <a:ext cx="2438048"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ounded Rectangle 23"/>
            <p:cNvSpPr/>
            <p:nvPr/>
          </p:nvSpPr>
          <p:spPr>
            <a:xfrm>
              <a:off x="10544782" y="2423739"/>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ounded Rectangle 24"/>
            <p:cNvSpPr/>
            <p:nvPr/>
          </p:nvSpPr>
          <p:spPr>
            <a:xfrm>
              <a:off x="10155677" y="2750391"/>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6" name="Title 1"/>
          <p:cNvSpPr txBox="1">
            <a:spLocks/>
          </p:cNvSpPr>
          <p:nvPr/>
        </p:nvSpPr>
        <p:spPr>
          <a:xfrm>
            <a:off x="6316653" y="4018512"/>
            <a:ext cx="5458323" cy="2095417"/>
          </a:xfrm>
          <a:prstGeom prst="rect">
            <a:avLst/>
          </a:prstGeom>
        </p:spPr>
        <p:txBody>
          <a:bodyPr anchor="ctr">
            <a:noAutofit/>
          </a:bodyPr>
          <a:lstStyle>
            <a:lvl1pPr algn="ctr" defTabSz="914400" rtl="0" eaLnBrk="1" latinLnBrk="0" hangingPunct="1">
              <a:lnSpc>
                <a:spcPct val="90000"/>
              </a:lnSpc>
              <a:spcBef>
                <a:spcPct val="0"/>
              </a:spcBef>
              <a:buNone/>
              <a:defRPr sz="6000" kern="1200">
                <a:solidFill>
                  <a:srgbClr val="203948"/>
                </a:solidFill>
                <a:latin typeface="+mj-lt"/>
                <a:ea typeface="+mj-ea"/>
                <a:cs typeface="+mj-cs"/>
              </a:defRPr>
            </a:lvl1pPr>
          </a:lstStyle>
          <a:p>
            <a:r>
              <a:rPr lang="en-US" sz="4800" dirty="0" smtClean="0"/>
              <a:t>Step 1:</a:t>
            </a:r>
          </a:p>
          <a:p>
            <a:r>
              <a:rPr lang="en-US" sz="4800" dirty="0" smtClean="0"/>
              <a:t>Define the </a:t>
            </a:r>
          </a:p>
          <a:p>
            <a:r>
              <a:rPr lang="en-US" sz="4800" dirty="0" smtClean="0"/>
              <a:t>research question</a:t>
            </a:r>
            <a:endParaRPr lang="en-NZ"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44" y="835264"/>
            <a:ext cx="5613255" cy="6065763"/>
          </a:xfrm>
          <a:prstGeom prst="rect">
            <a:avLst/>
          </a:prstGeom>
        </p:spPr>
      </p:pic>
      <p:sp>
        <p:nvSpPr>
          <p:cNvPr id="27" name="Rectangle 26"/>
          <p:cNvSpPr/>
          <p:nvPr/>
        </p:nvSpPr>
        <p:spPr>
          <a:xfrm>
            <a:off x="0" y="6290692"/>
            <a:ext cx="12192000" cy="606217"/>
          </a:xfrm>
          <a:prstGeom prst="rect">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extBox 27"/>
          <p:cNvSpPr txBox="1"/>
          <p:nvPr/>
        </p:nvSpPr>
        <p:spPr>
          <a:xfrm>
            <a:off x="4931851" y="6398219"/>
            <a:ext cx="7025578" cy="369332"/>
          </a:xfrm>
          <a:prstGeom prst="rect">
            <a:avLst/>
          </a:prstGeom>
          <a:noFill/>
        </p:spPr>
        <p:txBody>
          <a:bodyPr wrap="none" rtlCol="0">
            <a:spAutoFit/>
          </a:bodyPr>
          <a:lstStyle/>
          <a:p>
            <a:pPr algn="r"/>
            <a:r>
              <a:rPr lang="en-NZ" dirty="0" smtClean="0">
                <a:solidFill>
                  <a:srgbClr val="BABABA"/>
                </a:solidFill>
                <a:latin typeface="+mj-lt"/>
              </a:rPr>
              <a:t>MEDDLE: A guide to running best practice experiments in ocean research</a:t>
            </a:r>
            <a:endParaRPr lang="en-NZ" dirty="0">
              <a:solidFill>
                <a:srgbClr val="BABABA"/>
              </a:solidFill>
              <a:latin typeface="+mj-lt"/>
            </a:endParaRPr>
          </a:p>
        </p:txBody>
      </p:sp>
    </p:spTree>
    <p:extLst>
      <p:ext uri="{BB962C8B-B14F-4D97-AF65-F5344CB8AC3E}">
        <p14:creationId xmlns:p14="http://schemas.microsoft.com/office/powerpoint/2010/main" val="3340798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968496" y="3416814"/>
            <a:ext cx="7777190" cy="27880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NZ" sz="4400" dirty="0" smtClean="0">
                <a:solidFill>
                  <a:srgbClr val="2B4D61"/>
                </a:solidFill>
                <a:latin typeface="+mj-lt"/>
              </a:rPr>
              <a:t>Goal for today: </a:t>
            </a:r>
            <a:r>
              <a:rPr lang="en-NZ" sz="3200" dirty="0" smtClean="0"/>
              <a:t>Design an experiment (or research strategy) to help us understand the impact of the changing oceans on the green-lipped mussel.</a:t>
            </a:r>
          </a:p>
        </p:txBody>
      </p:sp>
      <p:sp>
        <p:nvSpPr>
          <p:cNvPr id="13" name="Content Placeholder 2"/>
          <p:cNvSpPr txBox="1">
            <a:spLocks/>
          </p:cNvSpPr>
          <p:nvPr/>
        </p:nvSpPr>
        <p:spPr>
          <a:xfrm>
            <a:off x="676656" y="755455"/>
            <a:ext cx="10817005" cy="2023858"/>
          </a:xfrm>
          <a:prstGeom prst="rect">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NZ" sz="3200" dirty="0" smtClean="0"/>
              <a:t>There are </a:t>
            </a:r>
            <a:r>
              <a:rPr lang="en-NZ" sz="3200" dirty="0"/>
              <a:t>over </a:t>
            </a:r>
            <a:r>
              <a:rPr lang="en-NZ" sz="3200" dirty="0" smtClean="0"/>
              <a:t>3600 </a:t>
            </a:r>
            <a:r>
              <a:rPr lang="en-NZ" sz="3200" dirty="0"/>
              <a:t>mollusc species </a:t>
            </a:r>
            <a:r>
              <a:rPr lang="en-NZ" sz="3200" dirty="0" smtClean="0"/>
              <a:t>New Zealand waters, which play important roles in maintaining a healthy ecosystem and have significant cultural, recreational and commercial value. </a:t>
            </a:r>
          </a:p>
        </p:txBody>
      </p:sp>
      <p:grpSp>
        <p:nvGrpSpPr>
          <p:cNvPr id="6" name="Group 5"/>
          <p:cNvGrpSpPr/>
          <p:nvPr/>
        </p:nvGrpSpPr>
        <p:grpSpPr>
          <a:xfrm>
            <a:off x="766262" y="4245363"/>
            <a:ext cx="3008560" cy="1130946"/>
            <a:chOff x="9974270" y="1770435"/>
            <a:chExt cx="3008560" cy="1130946"/>
          </a:xfrm>
        </p:grpSpPr>
        <p:sp>
          <p:nvSpPr>
            <p:cNvPr id="7" name="Rounded Rectangle 6"/>
            <p:cNvSpPr/>
            <p:nvPr/>
          </p:nvSpPr>
          <p:spPr>
            <a:xfrm>
              <a:off x="10291862" y="177043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ounded Rectangle 7"/>
            <p:cNvSpPr/>
            <p:nvPr/>
          </p:nvSpPr>
          <p:spPr>
            <a:xfrm>
              <a:off x="9974270" y="2097087"/>
              <a:ext cx="2438048"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ounded Rectangle 8"/>
            <p:cNvSpPr/>
            <p:nvPr/>
          </p:nvSpPr>
          <p:spPr>
            <a:xfrm>
              <a:off x="10544782" y="2423739"/>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ounded Rectangle 9"/>
            <p:cNvSpPr/>
            <p:nvPr/>
          </p:nvSpPr>
          <p:spPr>
            <a:xfrm>
              <a:off x="10155677" y="2750391"/>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75301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838200" y="1420238"/>
            <a:ext cx="10515600" cy="2743200"/>
          </a:xfrm>
        </p:spPr>
        <p:txBody>
          <a:bodyPr/>
          <a:lstStyle/>
          <a:p>
            <a:pPr algn="ctr"/>
            <a:r>
              <a:rPr lang="en-NZ" dirty="0" smtClean="0">
                <a:solidFill>
                  <a:srgbClr val="000000"/>
                </a:solidFill>
              </a:rPr>
              <a:t>In your group, define your research question using the Decision Support Tool (Step 1).</a:t>
            </a:r>
            <a:endParaRPr lang="en-NZ"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CAD"/>
                </a:solidFill>
              </a:rPr>
              <a:t>Task</a:t>
            </a:r>
            <a:endParaRPr lang="en-NZ" sz="25000" dirty="0">
              <a:solidFill>
                <a:srgbClr val="F9ECAD"/>
              </a:solidFill>
            </a:endParaRPr>
          </a:p>
        </p:txBody>
      </p:sp>
    </p:spTree>
    <p:extLst>
      <p:ext uri="{BB962C8B-B14F-4D97-AF65-F5344CB8AC3E}">
        <p14:creationId xmlns:p14="http://schemas.microsoft.com/office/powerpoint/2010/main" val="3960038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itle 1"/>
          <p:cNvSpPr txBox="1">
            <a:spLocks/>
          </p:cNvSpPr>
          <p:nvPr/>
        </p:nvSpPr>
        <p:spPr>
          <a:xfrm>
            <a:off x="136186" y="4163437"/>
            <a:ext cx="11217614"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BFBFB"/>
                </a:solidFill>
              </a:rPr>
              <a:t>Discuss</a:t>
            </a:r>
            <a:endParaRPr lang="en-NZ" sz="25000" dirty="0">
              <a:solidFill>
                <a:srgbClr val="FBFBFB"/>
              </a:solidFill>
            </a:endParaRPr>
          </a:p>
        </p:txBody>
      </p:sp>
      <p:sp>
        <p:nvSpPr>
          <p:cNvPr id="10" name="TextBox 9"/>
          <p:cNvSpPr txBox="1"/>
          <p:nvPr/>
        </p:nvSpPr>
        <p:spPr>
          <a:xfrm>
            <a:off x="621593" y="432766"/>
            <a:ext cx="10665193" cy="3416320"/>
          </a:xfrm>
          <a:prstGeom prst="rect">
            <a:avLst/>
          </a:prstGeom>
          <a:noFill/>
        </p:spPr>
        <p:txBody>
          <a:bodyPr wrap="square" rtlCol="0">
            <a:spAutoFit/>
          </a:bodyPr>
          <a:lstStyle/>
          <a:p>
            <a:pPr>
              <a:spcBef>
                <a:spcPts val="1200"/>
              </a:spcBef>
            </a:pPr>
            <a:r>
              <a:rPr lang="en-US" sz="4000" dirty="0" smtClean="0"/>
              <a:t>One person from each group should tell us </a:t>
            </a:r>
          </a:p>
          <a:p>
            <a:pPr>
              <a:spcBef>
                <a:spcPts val="1200"/>
              </a:spcBef>
            </a:pPr>
            <a:r>
              <a:rPr lang="en-US" sz="4000" dirty="0" smtClean="0"/>
              <a:t>(2-minute maximum):</a:t>
            </a:r>
            <a:endParaRPr lang="en-GB" sz="1100" dirty="0" smtClean="0"/>
          </a:p>
          <a:p>
            <a:pPr marL="722313" indent="-514350">
              <a:spcBef>
                <a:spcPts val="1200"/>
              </a:spcBef>
              <a:buFont typeface="Arial" panose="020B0604020202020204" pitchFamily="34" charset="0"/>
              <a:buChar char="•"/>
            </a:pPr>
            <a:r>
              <a:rPr lang="en-GB" sz="3200" dirty="0" smtClean="0"/>
              <a:t>The objective of your </a:t>
            </a:r>
            <a:r>
              <a:rPr lang="en-GB" sz="3200" dirty="0" smtClean="0"/>
              <a:t>study.</a:t>
            </a:r>
            <a:endParaRPr lang="en-GB" sz="3200" dirty="0" smtClean="0"/>
          </a:p>
          <a:p>
            <a:pPr marL="722313" indent="-514350">
              <a:spcBef>
                <a:spcPts val="1200"/>
              </a:spcBef>
              <a:buFont typeface="Arial" panose="020B0604020202020204" pitchFamily="34" charset="0"/>
              <a:buChar char="•"/>
            </a:pPr>
            <a:r>
              <a:rPr lang="en-GB" sz="3200" dirty="0" smtClean="0"/>
              <a:t>The environmental drivers may affect your </a:t>
            </a:r>
            <a:r>
              <a:rPr lang="en-GB" sz="3200" dirty="0" smtClean="0"/>
              <a:t>study.</a:t>
            </a:r>
            <a:endParaRPr lang="en-GB" sz="3200" dirty="0" smtClean="0"/>
          </a:p>
          <a:p>
            <a:pPr marL="722313" indent="-514350">
              <a:spcBef>
                <a:spcPts val="1200"/>
              </a:spcBef>
              <a:buFont typeface="Arial" panose="020B0604020202020204" pitchFamily="34" charset="0"/>
              <a:buChar char="•"/>
            </a:pPr>
            <a:r>
              <a:rPr lang="en-US" sz="3200" dirty="0" smtClean="0"/>
              <a:t>The necessary biological knowledge.</a:t>
            </a:r>
            <a:endParaRPr lang="en-GB" sz="3200" dirty="0"/>
          </a:p>
        </p:txBody>
      </p:sp>
    </p:spTree>
    <p:extLst>
      <p:ext uri="{BB962C8B-B14F-4D97-AF65-F5344CB8AC3E}">
        <p14:creationId xmlns:p14="http://schemas.microsoft.com/office/powerpoint/2010/main" val="2844978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838200" y="1420238"/>
            <a:ext cx="10515600" cy="2743200"/>
          </a:xfrm>
        </p:spPr>
        <p:txBody>
          <a:bodyPr/>
          <a:lstStyle/>
          <a:p>
            <a:pPr algn="ctr"/>
            <a:r>
              <a:rPr lang="en-NZ" sz="6600" dirty="0" smtClean="0">
                <a:solidFill>
                  <a:srgbClr val="000000"/>
                </a:solidFill>
              </a:rPr>
              <a:t>Regroup at </a:t>
            </a:r>
            <a:r>
              <a:rPr lang="en-NZ" sz="6600" dirty="0" smtClean="0">
                <a:solidFill>
                  <a:srgbClr val="000000"/>
                </a:solidFill>
              </a:rPr>
              <a:t>10:40</a:t>
            </a:r>
            <a:endParaRPr lang="en-NZ" sz="6600"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3EF"/>
                </a:solidFill>
              </a:rPr>
              <a:t>Break</a:t>
            </a:r>
            <a:endParaRPr lang="en-NZ" sz="25000" dirty="0">
              <a:solidFill>
                <a:srgbClr val="F9E3EF"/>
              </a:solidFill>
            </a:endParaRPr>
          </a:p>
        </p:txBody>
      </p:sp>
    </p:spTree>
    <p:extLst>
      <p:ext uri="{BB962C8B-B14F-4D97-AF65-F5344CB8AC3E}">
        <p14:creationId xmlns:p14="http://schemas.microsoft.com/office/powerpoint/2010/main" val="290915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FFFFFF"/>
              </a:gs>
              <a:gs pos="100000">
                <a:srgbClr val="F0F0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p:cNvSpPr/>
          <p:nvPr/>
        </p:nvSpPr>
        <p:spPr>
          <a:xfrm>
            <a:off x="3482502" y="0"/>
            <a:ext cx="8709498" cy="6858000"/>
          </a:xfrm>
          <a:prstGeom prst="triangle">
            <a:avLst>
              <a:gd name="adj" fmla="val 100000"/>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0" y="6290692"/>
            <a:ext cx="12192000" cy="606217"/>
          </a:xfrm>
          <a:prstGeom prst="rect">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p:cNvGrpSpPr/>
          <p:nvPr/>
        </p:nvGrpSpPr>
        <p:grpSpPr>
          <a:xfrm>
            <a:off x="11080" y="32911"/>
            <a:ext cx="1163791" cy="923330"/>
            <a:chOff x="88900" y="-161642"/>
            <a:chExt cx="1163791" cy="923330"/>
          </a:xfrm>
        </p:grpSpPr>
        <p:sp>
          <p:nvSpPr>
            <p:cNvPr id="19" name="TextBox 18"/>
            <p:cNvSpPr txBox="1"/>
            <p:nvPr userDrawn="1"/>
          </p:nvSpPr>
          <p:spPr>
            <a:xfrm>
              <a:off x="88900" y="-161642"/>
              <a:ext cx="1163791" cy="923330"/>
            </a:xfrm>
            <a:prstGeom prst="rect">
              <a:avLst/>
            </a:prstGeom>
            <a:noFill/>
          </p:spPr>
          <p:txBody>
            <a:bodyPr wrap="square" rtlCol="0">
              <a:spAutoFit/>
            </a:bodyPr>
            <a:lstStyle/>
            <a:p>
              <a:pPr algn="ctr"/>
              <a:r>
                <a:rPr lang="en-US"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rPr>
                <a:t>M</a:t>
              </a:r>
              <a:endParaRPr lang="en-NZ"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endParaRPr>
            </a:p>
          </p:txBody>
        </p:sp>
        <p:cxnSp>
          <p:nvCxnSpPr>
            <p:cNvPr id="20" name="Straight Connector 19"/>
            <p:cNvCxnSpPr/>
            <p:nvPr userDrawn="1"/>
          </p:nvCxnSpPr>
          <p:spPr>
            <a:xfrm>
              <a:off x="513428" y="675634"/>
              <a:ext cx="314734" cy="0"/>
            </a:xfrm>
            <a:prstGeom prst="line">
              <a:avLst/>
            </a:prstGeom>
            <a:ln w="50800" cap="rnd">
              <a:solidFill>
                <a:srgbClr val="203948"/>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974270" y="1770435"/>
            <a:ext cx="3008560" cy="1130946"/>
            <a:chOff x="9974270" y="1770435"/>
            <a:chExt cx="3008560" cy="1130946"/>
          </a:xfrm>
        </p:grpSpPr>
        <p:sp>
          <p:nvSpPr>
            <p:cNvPr id="22" name="Rounded Rectangle 21"/>
            <p:cNvSpPr/>
            <p:nvPr/>
          </p:nvSpPr>
          <p:spPr>
            <a:xfrm>
              <a:off x="10291862" y="177043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ounded Rectangle 22"/>
            <p:cNvSpPr/>
            <p:nvPr/>
          </p:nvSpPr>
          <p:spPr>
            <a:xfrm>
              <a:off x="9974270" y="2097087"/>
              <a:ext cx="2438048"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ounded Rectangle 23"/>
            <p:cNvSpPr/>
            <p:nvPr/>
          </p:nvSpPr>
          <p:spPr>
            <a:xfrm>
              <a:off x="10544782" y="2423739"/>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ounded Rectangle 24"/>
            <p:cNvSpPr/>
            <p:nvPr/>
          </p:nvSpPr>
          <p:spPr>
            <a:xfrm>
              <a:off x="10155677" y="2750391"/>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extBox 1"/>
          <p:cNvSpPr txBox="1"/>
          <p:nvPr/>
        </p:nvSpPr>
        <p:spPr>
          <a:xfrm>
            <a:off x="4931851" y="6398219"/>
            <a:ext cx="7025578" cy="369332"/>
          </a:xfrm>
          <a:prstGeom prst="rect">
            <a:avLst/>
          </a:prstGeom>
          <a:noFill/>
        </p:spPr>
        <p:txBody>
          <a:bodyPr wrap="none" rtlCol="0">
            <a:spAutoFit/>
          </a:bodyPr>
          <a:lstStyle/>
          <a:p>
            <a:pPr algn="r"/>
            <a:r>
              <a:rPr lang="en-NZ" dirty="0" smtClean="0">
                <a:solidFill>
                  <a:srgbClr val="BABABA"/>
                </a:solidFill>
                <a:latin typeface="+mj-lt"/>
              </a:rPr>
              <a:t>MEDDLE: A guide to running best practice experiments in ocean research</a:t>
            </a:r>
            <a:endParaRPr lang="en-NZ" dirty="0">
              <a:solidFill>
                <a:srgbClr val="BABABA"/>
              </a:solidFill>
              <a:latin typeface="+mj-lt"/>
            </a:endParaRPr>
          </a:p>
        </p:txBody>
      </p:sp>
      <p:sp>
        <p:nvSpPr>
          <p:cNvPr id="27" name="Title 1"/>
          <p:cNvSpPr txBox="1">
            <a:spLocks/>
          </p:cNvSpPr>
          <p:nvPr/>
        </p:nvSpPr>
        <p:spPr>
          <a:xfrm>
            <a:off x="5963300" y="4174373"/>
            <a:ext cx="6497655" cy="1509697"/>
          </a:xfrm>
          <a:prstGeom prst="rect">
            <a:avLst/>
          </a:prstGeom>
        </p:spPr>
        <p:txBody>
          <a:bodyPr anchor="ctr">
            <a:noAutofit/>
          </a:bodyPr>
          <a:lstStyle>
            <a:lvl1pPr algn="ctr" defTabSz="914400" rtl="0" eaLnBrk="1" latinLnBrk="0" hangingPunct="1">
              <a:lnSpc>
                <a:spcPct val="90000"/>
              </a:lnSpc>
              <a:spcBef>
                <a:spcPct val="0"/>
              </a:spcBef>
              <a:buNone/>
              <a:defRPr sz="6000" kern="1200">
                <a:solidFill>
                  <a:srgbClr val="203948"/>
                </a:solidFill>
                <a:latin typeface="+mj-lt"/>
                <a:ea typeface="+mj-ea"/>
                <a:cs typeface="+mj-cs"/>
              </a:defRPr>
            </a:lvl1pPr>
          </a:lstStyle>
          <a:p>
            <a:r>
              <a:rPr lang="en-US" sz="4800" dirty="0" smtClean="0"/>
              <a:t>Step 2: </a:t>
            </a:r>
          </a:p>
          <a:p>
            <a:r>
              <a:rPr lang="en-US" sz="4800" dirty="0"/>
              <a:t>Identify the biological traits and responses</a:t>
            </a:r>
            <a:endParaRPr lang="en-NZ"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7734">
            <a:off x="-420416" y="2349591"/>
            <a:ext cx="5750750" cy="5559059"/>
          </a:xfrm>
          <a:prstGeom prst="rect">
            <a:avLst/>
          </a:prstGeom>
        </p:spPr>
      </p:pic>
    </p:spTree>
    <p:extLst>
      <p:ext uri="{BB962C8B-B14F-4D97-AF65-F5344CB8AC3E}">
        <p14:creationId xmlns:p14="http://schemas.microsoft.com/office/powerpoint/2010/main" val="3980174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0" y="1420238"/>
            <a:ext cx="12192000" cy="2743200"/>
          </a:xfrm>
        </p:spPr>
        <p:txBody>
          <a:bodyPr/>
          <a:lstStyle/>
          <a:p>
            <a:pPr algn="ctr"/>
            <a:r>
              <a:rPr lang="en-NZ" dirty="0" smtClean="0">
                <a:solidFill>
                  <a:srgbClr val="000000"/>
                </a:solidFill>
              </a:rPr>
              <a:t>In your group, identify biological traits and responses </a:t>
            </a:r>
            <a:r>
              <a:rPr lang="en-NZ" dirty="0" smtClean="0">
                <a:solidFill>
                  <a:srgbClr val="000000"/>
                </a:solidFill>
              </a:rPr>
              <a:t>using the Decision </a:t>
            </a:r>
            <a:r>
              <a:rPr lang="en-NZ" dirty="0" smtClean="0">
                <a:solidFill>
                  <a:srgbClr val="000000"/>
                </a:solidFill>
              </a:rPr>
              <a:t>Support Tool (Step </a:t>
            </a:r>
            <a:r>
              <a:rPr lang="en-NZ" dirty="0">
                <a:solidFill>
                  <a:srgbClr val="000000"/>
                </a:solidFill>
              </a:rPr>
              <a:t>2</a:t>
            </a:r>
            <a:r>
              <a:rPr lang="en-NZ" dirty="0" smtClean="0">
                <a:solidFill>
                  <a:srgbClr val="000000"/>
                </a:solidFill>
              </a:rPr>
              <a:t>).</a:t>
            </a:r>
            <a:endParaRPr lang="en-NZ"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CAD"/>
                </a:solidFill>
              </a:rPr>
              <a:t>Task</a:t>
            </a:r>
            <a:endParaRPr lang="en-NZ" sz="25000" dirty="0">
              <a:solidFill>
                <a:srgbClr val="F9ECAD"/>
              </a:solidFill>
            </a:endParaRPr>
          </a:p>
        </p:txBody>
      </p:sp>
    </p:spTree>
    <p:extLst>
      <p:ext uri="{BB962C8B-B14F-4D97-AF65-F5344CB8AC3E}">
        <p14:creationId xmlns:p14="http://schemas.microsoft.com/office/powerpoint/2010/main" val="2476579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itle 1"/>
          <p:cNvSpPr txBox="1">
            <a:spLocks/>
          </p:cNvSpPr>
          <p:nvPr/>
        </p:nvSpPr>
        <p:spPr>
          <a:xfrm>
            <a:off x="136186" y="4163437"/>
            <a:ext cx="11217614"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US" sz="25000" dirty="0" smtClean="0">
                <a:solidFill>
                  <a:srgbClr val="FBFBFB"/>
                </a:solidFill>
              </a:rPr>
              <a:t>Discuss</a:t>
            </a:r>
            <a:endParaRPr lang="en-NZ" sz="25000" dirty="0">
              <a:solidFill>
                <a:srgbClr val="FBFBFB"/>
              </a:solidFill>
            </a:endParaRPr>
          </a:p>
        </p:txBody>
      </p:sp>
      <p:sp>
        <p:nvSpPr>
          <p:cNvPr id="10" name="TextBox 9"/>
          <p:cNvSpPr txBox="1"/>
          <p:nvPr/>
        </p:nvSpPr>
        <p:spPr>
          <a:xfrm>
            <a:off x="621593" y="432766"/>
            <a:ext cx="11227507" cy="3908762"/>
          </a:xfrm>
          <a:prstGeom prst="rect">
            <a:avLst/>
          </a:prstGeom>
          <a:noFill/>
        </p:spPr>
        <p:txBody>
          <a:bodyPr wrap="square" rtlCol="0">
            <a:spAutoFit/>
          </a:bodyPr>
          <a:lstStyle/>
          <a:p>
            <a:pPr>
              <a:spcBef>
                <a:spcPts val="1200"/>
              </a:spcBef>
            </a:pPr>
            <a:r>
              <a:rPr lang="en-US" sz="4000" dirty="0" smtClean="0"/>
              <a:t>One person from each group should tell us </a:t>
            </a:r>
          </a:p>
          <a:p>
            <a:pPr>
              <a:spcBef>
                <a:spcPts val="1200"/>
              </a:spcBef>
            </a:pPr>
            <a:r>
              <a:rPr lang="en-US" sz="4000" dirty="0" smtClean="0"/>
              <a:t>(2-minute maximum):</a:t>
            </a:r>
            <a:endParaRPr lang="en-GB" sz="1100" dirty="0" smtClean="0"/>
          </a:p>
          <a:p>
            <a:pPr marL="722313" indent="-514350">
              <a:spcBef>
                <a:spcPts val="1200"/>
              </a:spcBef>
              <a:buFont typeface="Arial" panose="020B0604020202020204" pitchFamily="34" charset="0"/>
              <a:buChar char="•"/>
            </a:pPr>
            <a:r>
              <a:rPr lang="en-US" sz="3200" dirty="0" smtClean="0"/>
              <a:t>The </a:t>
            </a:r>
            <a:r>
              <a:rPr lang="en-US" sz="3200" dirty="0"/>
              <a:t>biological responses/traits will you </a:t>
            </a:r>
            <a:r>
              <a:rPr lang="en-US" sz="3200" dirty="0" smtClean="0"/>
              <a:t>measure.</a:t>
            </a:r>
            <a:endParaRPr lang="en-US" sz="3200" dirty="0" smtClean="0"/>
          </a:p>
          <a:p>
            <a:pPr marL="722313" indent="-514350">
              <a:spcBef>
                <a:spcPts val="1200"/>
              </a:spcBef>
              <a:buFont typeface="Arial" panose="020B0604020202020204" pitchFamily="34" charset="0"/>
              <a:buChar char="•"/>
            </a:pPr>
            <a:r>
              <a:rPr lang="en-GB" sz="3200" dirty="0" smtClean="0"/>
              <a:t>The </a:t>
            </a:r>
            <a:r>
              <a:rPr lang="en-US" sz="3200" dirty="0"/>
              <a:t>biological </a:t>
            </a:r>
            <a:r>
              <a:rPr lang="en-US" sz="3200" dirty="0" smtClean="0"/>
              <a:t>variation you </a:t>
            </a:r>
            <a:r>
              <a:rPr lang="en-US" sz="3200" dirty="0"/>
              <a:t>expect in the </a:t>
            </a:r>
            <a:r>
              <a:rPr lang="en-US" sz="3200" dirty="0" smtClean="0"/>
              <a:t>response/traits.</a:t>
            </a:r>
            <a:endParaRPr lang="en-US" sz="3200" dirty="0" smtClean="0"/>
          </a:p>
          <a:p>
            <a:pPr marL="722313" indent="-514350">
              <a:spcBef>
                <a:spcPts val="1200"/>
              </a:spcBef>
              <a:buFont typeface="Arial" panose="020B0604020202020204" pitchFamily="34" charset="0"/>
              <a:buChar char="•"/>
            </a:pPr>
            <a:r>
              <a:rPr lang="en-US" sz="3200" dirty="0" smtClean="0"/>
              <a:t>The expected spatial/temporal </a:t>
            </a:r>
            <a:r>
              <a:rPr lang="en-US" sz="3200" dirty="0"/>
              <a:t>dynamics </a:t>
            </a:r>
            <a:r>
              <a:rPr lang="en-US" sz="3200" dirty="0" smtClean="0"/>
              <a:t>and </a:t>
            </a:r>
            <a:r>
              <a:rPr lang="en-US" sz="3200" dirty="0" smtClean="0"/>
              <a:t>your plan </a:t>
            </a:r>
            <a:r>
              <a:rPr lang="en-US" sz="3200" dirty="0" smtClean="0"/>
              <a:t>to. </a:t>
            </a:r>
            <a:r>
              <a:rPr lang="en-US" sz="3200" dirty="0" smtClean="0"/>
              <a:t>accommodate these </a:t>
            </a:r>
            <a:r>
              <a:rPr lang="en-US" sz="3200" dirty="0" smtClean="0"/>
              <a:t>dynamics.</a:t>
            </a:r>
            <a:endParaRPr lang="en-GB" sz="3200" dirty="0"/>
          </a:p>
        </p:txBody>
      </p:sp>
    </p:spTree>
    <p:extLst>
      <p:ext uri="{BB962C8B-B14F-4D97-AF65-F5344CB8AC3E}">
        <p14:creationId xmlns:p14="http://schemas.microsoft.com/office/powerpoint/2010/main" val="886991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FFFFFF"/>
              </a:gs>
              <a:gs pos="100000">
                <a:srgbClr val="F0F0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p:cNvSpPr/>
          <p:nvPr/>
        </p:nvSpPr>
        <p:spPr>
          <a:xfrm>
            <a:off x="3482502" y="0"/>
            <a:ext cx="8709498" cy="6858000"/>
          </a:xfrm>
          <a:prstGeom prst="triangle">
            <a:avLst>
              <a:gd name="adj" fmla="val 100000"/>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0" y="6290692"/>
            <a:ext cx="12192000" cy="606217"/>
          </a:xfrm>
          <a:prstGeom prst="rect">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p:cNvGrpSpPr/>
          <p:nvPr/>
        </p:nvGrpSpPr>
        <p:grpSpPr>
          <a:xfrm>
            <a:off x="11080" y="32911"/>
            <a:ext cx="1163791" cy="923330"/>
            <a:chOff x="88900" y="-161642"/>
            <a:chExt cx="1163791" cy="923330"/>
          </a:xfrm>
        </p:grpSpPr>
        <p:sp>
          <p:nvSpPr>
            <p:cNvPr id="19" name="TextBox 18"/>
            <p:cNvSpPr txBox="1"/>
            <p:nvPr userDrawn="1"/>
          </p:nvSpPr>
          <p:spPr>
            <a:xfrm>
              <a:off x="88900" y="-161642"/>
              <a:ext cx="1163791" cy="923330"/>
            </a:xfrm>
            <a:prstGeom prst="rect">
              <a:avLst/>
            </a:prstGeom>
            <a:noFill/>
          </p:spPr>
          <p:txBody>
            <a:bodyPr wrap="square" rtlCol="0">
              <a:spAutoFit/>
            </a:bodyPr>
            <a:lstStyle/>
            <a:p>
              <a:pPr algn="ctr"/>
              <a:r>
                <a:rPr lang="en-US"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rPr>
                <a:t>M</a:t>
              </a:r>
              <a:endParaRPr lang="en-NZ"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endParaRPr>
            </a:p>
          </p:txBody>
        </p:sp>
        <p:cxnSp>
          <p:nvCxnSpPr>
            <p:cNvPr id="20" name="Straight Connector 19"/>
            <p:cNvCxnSpPr/>
            <p:nvPr userDrawn="1"/>
          </p:nvCxnSpPr>
          <p:spPr>
            <a:xfrm>
              <a:off x="513428" y="675634"/>
              <a:ext cx="314734" cy="0"/>
            </a:xfrm>
            <a:prstGeom prst="line">
              <a:avLst/>
            </a:prstGeom>
            <a:ln w="50800" cap="rnd">
              <a:solidFill>
                <a:srgbClr val="203948"/>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974270" y="1770435"/>
            <a:ext cx="3008560" cy="1130946"/>
            <a:chOff x="9974270" y="1770435"/>
            <a:chExt cx="3008560" cy="1130946"/>
          </a:xfrm>
        </p:grpSpPr>
        <p:sp>
          <p:nvSpPr>
            <p:cNvPr id="22" name="Rounded Rectangle 21"/>
            <p:cNvSpPr/>
            <p:nvPr/>
          </p:nvSpPr>
          <p:spPr>
            <a:xfrm>
              <a:off x="10291862" y="177043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ounded Rectangle 22"/>
            <p:cNvSpPr/>
            <p:nvPr/>
          </p:nvSpPr>
          <p:spPr>
            <a:xfrm>
              <a:off x="9974270" y="2097087"/>
              <a:ext cx="2438048"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ounded Rectangle 23"/>
            <p:cNvSpPr/>
            <p:nvPr/>
          </p:nvSpPr>
          <p:spPr>
            <a:xfrm>
              <a:off x="10544782" y="2423739"/>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ounded Rectangle 24"/>
            <p:cNvSpPr/>
            <p:nvPr/>
          </p:nvSpPr>
          <p:spPr>
            <a:xfrm>
              <a:off x="10155677" y="2750391"/>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6" name="Title 1"/>
          <p:cNvSpPr txBox="1">
            <a:spLocks/>
          </p:cNvSpPr>
          <p:nvPr/>
        </p:nvSpPr>
        <p:spPr>
          <a:xfrm>
            <a:off x="3250692" y="1051889"/>
            <a:ext cx="5714501" cy="2525283"/>
          </a:xfrm>
          <a:prstGeom prst="rect">
            <a:avLst/>
          </a:prstGeom>
        </p:spPr>
        <p:txBody>
          <a:bodyPr anchor="ctr">
            <a:noAutofit/>
          </a:bodyPr>
          <a:lstStyle>
            <a:lvl1pPr algn="ctr" defTabSz="914400" rtl="0" eaLnBrk="1" latinLnBrk="0" hangingPunct="1">
              <a:lnSpc>
                <a:spcPct val="90000"/>
              </a:lnSpc>
              <a:spcBef>
                <a:spcPct val="0"/>
              </a:spcBef>
              <a:buNone/>
              <a:defRPr sz="6000" kern="1200">
                <a:solidFill>
                  <a:srgbClr val="203948"/>
                </a:solidFill>
                <a:latin typeface="+mj-lt"/>
                <a:ea typeface="+mj-ea"/>
                <a:cs typeface="+mj-cs"/>
              </a:defRPr>
            </a:lvl1pPr>
          </a:lstStyle>
          <a:p>
            <a:r>
              <a:rPr lang="en-US" sz="4800" dirty="0" smtClean="0"/>
              <a:t>Step 3: Developing a driver inventory</a:t>
            </a:r>
            <a:endParaRPr lang="en-NZ" sz="4800" dirty="0"/>
          </a:p>
        </p:txBody>
      </p:sp>
      <p:sp>
        <p:nvSpPr>
          <p:cNvPr id="2" name="TextBox 1"/>
          <p:cNvSpPr txBox="1"/>
          <p:nvPr/>
        </p:nvSpPr>
        <p:spPr>
          <a:xfrm>
            <a:off x="4931851" y="6398219"/>
            <a:ext cx="7025578" cy="369332"/>
          </a:xfrm>
          <a:prstGeom prst="rect">
            <a:avLst/>
          </a:prstGeom>
          <a:noFill/>
        </p:spPr>
        <p:txBody>
          <a:bodyPr wrap="none" rtlCol="0">
            <a:spAutoFit/>
          </a:bodyPr>
          <a:lstStyle/>
          <a:p>
            <a:pPr algn="r"/>
            <a:r>
              <a:rPr lang="en-NZ" dirty="0" smtClean="0">
                <a:solidFill>
                  <a:srgbClr val="BABABA"/>
                </a:solidFill>
                <a:latin typeface="+mj-lt"/>
              </a:rPr>
              <a:t>MEDDLE: A guide to running best practice experiments in ocean research</a:t>
            </a:r>
            <a:endParaRPr lang="en-NZ" dirty="0">
              <a:solidFill>
                <a:srgbClr val="BABABA"/>
              </a:solidFill>
              <a:latin typeface="+mj-lt"/>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64747">
            <a:off x="-3715347" y="1748411"/>
            <a:ext cx="7136129" cy="10229382"/>
          </a:xfrm>
          <a:prstGeom prst="rect">
            <a:avLst/>
          </a:prstGeom>
        </p:spPr>
      </p:pic>
    </p:spTree>
    <p:extLst>
      <p:ext uri="{BB962C8B-B14F-4D97-AF65-F5344CB8AC3E}">
        <p14:creationId xmlns:p14="http://schemas.microsoft.com/office/powerpoint/2010/main" val="1715278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CBciRJidIg"/>
          <p:cNvPicPr>
            <a:picLocks noGrp="1" noRot="1" noChangeAspect="1"/>
          </p:cNvPicPr>
          <p:nvPr>
            <p:ph idx="1"/>
            <a:videoFile r:link="rId1"/>
          </p:nvPr>
        </p:nvPicPr>
        <p:blipFill>
          <a:blip r:embed="rId4"/>
          <a:stretch>
            <a:fillRect/>
          </a:stretch>
        </p:blipFill>
        <p:spPr>
          <a:xfrm>
            <a:off x="-17463" y="0"/>
            <a:ext cx="12225338" cy="6877050"/>
          </a:xfrm>
          <a:prstGeom prst="rect">
            <a:avLst/>
          </a:prstGeom>
        </p:spPr>
      </p:pic>
    </p:spTree>
    <p:extLst>
      <p:ext uri="{BB962C8B-B14F-4D97-AF65-F5344CB8AC3E}">
        <p14:creationId xmlns:p14="http://schemas.microsoft.com/office/powerpoint/2010/main" val="30274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78" y="1674785"/>
            <a:ext cx="5239911" cy="5239911"/>
          </a:xfrm>
          <a:prstGeom prst="rect">
            <a:avLst/>
          </a:prstGeom>
        </p:spPr>
      </p:pic>
      <p:sp>
        <p:nvSpPr>
          <p:cNvPr id="7" name="Oval 6"/>
          <p:cNvSpPr/>
          <p:nvPr/>
        </p:nvSpPr>
        <p:spPr>
          <a:xfrm>
            <a:off x="6846073" y="1844705"/>
            <a:ext cx="4697023" cy="4697023"/>
          </a:xfrm>
          <a:prstGeom prst="ellipse">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Content Placeholder 2"/>
          <p:cNvSpPr txBox="1">
            <a:spLocks/>
          </p:cNvSpPr>
          <p:nvPr/>
        </p:nvSpPr>
        <p:spPr>
          <a:xfrm>
            <a:off x="7018507" y="3035003"/>
            <a:ext cx="4302868" cy="25951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smtClean="0"/>
              <a:t>To address</a:t>
            </a:r>
            <a:r>
              <a:rPr lang="en-NZ" sz="3200" b="1" dirty="0" smtClean="0">
                <a:solidFill>
                  <a:srgbClr val="4A9CBB"/>
                </a:solidFill>
              </a:rPr>
              <a:t> </a:t>
            </a:r>
            <a:r>
              <a:rPr lang="en-NZ" sz="3200" b="1" dirty="0" smtClean="0"/>
              <a:t>global </a:t>
            </a:r>
            <a:r>
              <a:rPr lang="en-NZ" sz="3200" dirty="0" smtClean="0"/>
              <a:t>challenges, we need:</a:t>
            </a:r>
          </a:p>
          <a:p>
            <a:pPr algn="ctr"/>
            <a:endParaRPr lang="en-NZ" sz="800" dirty="0" smtClean="0"/>
          </a:p>
          <a:p>
            <a:pPr algn="ctr"/>
            <a:r>
              <a:rPr lang="en-NZ" dirty="0" smtClean="0"/>
              <a:t>global options (e.g. </a:t>
            </a:r>
            <a:r>
              <a:rPr lang="en-NZ" dirty="0" smtClean="0">
                <a:latin typeface="Arial" panose="020B0604020202020204" pitchFamily="34" charset="0"/>
                <a:cs typeface="Arial" panose="020B0604020202020204" pitchFamily="34" charset="0"/>
              </a:rPr>
              <a:t>↓</a:t>
            </a:r>
            <a:r>
              <a:rPr lang="en-NZ" dirty="0" smtClean="0">
                <a:cs typeface="Arial" panose="020B0604020202020204" pitchFamily="34" charset="0"/>
              </a:rPr>
              <a:t>CO</a:t>
            </a:r>
            <a:r>
              <a:rPr lang="en-NZ" baseline="-25000" dirty="0" smtClean="0">
                <a:cs typeface="Arial" panose="020B0604020202020204" pitchFamily="34" charset="0"/>
              </a:rPr>
              <a:t>2 </a:t>
            </a:r>
            <a:r>
              <a:rPr lang="en-NZ" dirty="0" smtClean="0">
                <a:cs typeface="Arial" panose="020B0604020202020204" pitchFamily="34" charset="0"/>
              </a:rPr>
              <a:t>)</a:t>
            </a:r>
            <a:endParaRPr lang="en-NZ" dirty="0"/>
          </a:p>
          <a:p>
            <a:pPr marL="457200" indent="-457200" algn="ctr">
              <a:buFont typeface="Arial" panose="020B0604020202020204" pitchFamily="34" charset="0"/>
              <a:buChar char="•"/>
            </a:pPr>
            <a:endParaRPr lang="en-NZ" sz="800" dirty="0" smtClean="0"/>
          </a:p>
          <a:p>
            <a:pPr algn="ctr"/>
            <a:r>
              <a:rPr lang="en-NZ" dirty="0" smtClean="0"/>
              <a:t>global/local data</a:t>
            </a:r>
            <a:endParaRPr lang="en-NZ" dirty="0"/>
          </a:p>
          <a:p>
            <a:pPr algn="ctr"/>
            <a:endParaRPr lang="en-NZ" dirty="0"/>
          </a:p>
          <a:p>
            <a:pPr algn="ctr"/>
            <a:endParaRPr lang="en-NZ" dirty="0" smtClean="0"/>
          </a:p>
        </p:txBody>
      </p:sp>
      <p:sp>
        <p:nvSpPr>
          <p:cNvPr id="2" name="Title 1"/>
          <p:cNvSpPr>
            <a:spLocks noGrp="1"/>
          </p:cNvSpPr>
          <p:nvPr>
            <p:ph type="title"/>
          </p:nvPr>
        </p:nvSpPr>
        <p:spPr>
          <a:xfrm>
            <a:off x="838200" y="365125"/>
            <a:ext cx="11165732" cy="1325563"/>
          </a:xfrm>
        </p:spPr>
        <p:txBody>
          <a:bodyPr/>
          <a:lstStyle/>
          <a:p>
            <a:r>
              <a:rPr lang="en-NZ" dirty="0" smtClean="0">
                <a:solidFill>
                  <a:schemeClr val="tx1"/>
                </a:solidFill>
              </a:rPr>
              <a:t>Drivers affect the oceans on different scales.</a:t>
            </a:r>
            <a:endParaRPr lang="en-NZ" dirty="0">
              <a:solidFill>
                <a:schemeClr val="tx1"/>
              </a:solidFill>
            </a:endParaRPr>
          </a:p>
        </p:txBody>
      </p:sp>
      <p:sp>
        <p:nvSpPr>
          <p:cNvPr id="5" name="Content Placeholder 2"/>
          <p:cNvSpPr>
            <a:spLocks noGrp="1"/>
          </p:cNvSpPr>
          <p:nvPr>
            <p:ph idx="1"/>
          </p:nvPr>
        </p:nvSpPr>
        <p:spPr>
          <a:xfrm>
            <a:off x="838200" y="1922901"/>
            <a:ext cx="5095672" cy="4614086"/>
          </a:xfrm>
        </p:spPr>
        <p:txBody>
          <a:bodyPr/>
          <a:lstStyle/>
          <a:p>
            <a:pPr marL="0" indent="0">
              <a:buNone/>
            </a:pPr>
            <a:r>
              <a:rPr lang="en-NZ" sz="3200" dirty="0" smtClean="0"/>
              <a:t>The </a:t>
            </a:r>
            <a:r>
              <a:rPr lang="en-NZ" sz="3200" b="1" dirty="0" smtClean="0">
                <a:solidFill>
                  <a:srgbClr val="4A9CBB"/>
                </a:solidFill>
              </a:rPr>
              <a:t>global</a:t>
            </a:r>
            <a:r>
              <a:rPr lang="en-NZ" sz="3200" dirty="0" smtClean="0"/>
              <a:t> increase in human population and atmospheric CO</a:t>
            </a:r>
            <a:r>
              <a:rPr lang="en-NZ" sz="3200" baseline="-25000" dirty="0" smtClean="0"/>
              <a:t>2</a:t>
            </a:r>
            <a:r>
              <a:rPr lang="en-NZ" sz="3200" dirty="0" smtClean="0"/>
              <a:t> has led to:</a:t>
            </a:r>
          </a:p>
          <a:p>
            <a:pPr marL="457200" indent="-457200">
              <a:spcBef>
                <a:spcPts val="600"/>
              </a:spcBef>
              <a:buFont typeface="Calibri" panose="020F0502020204030204" pitchFamily="34" charset="0"/>
              <a:buChar char="−"/>
            </a:pPr>
            <a:r>
              <a:rPr lang="en-NZ" dirty="0" smtClean="0"/>
              <a:t>Global warming</a:t>
            </a:r>
          </a:p>
          <a:p>
            <a:pPr marL="457200" indent="-457200">
              <a:spcBef>
                <a:spcPts val="600"/>
              </a:spcBef>
              <a:buFont typeface="Calibri" panose="020F0502020204030204" pitchFamily="34" charset="0"/>
              <a:buChar char="−"/>
            </a:pPr>
            <a:r>
              <a:rPr lang="en-NZ" dirty="0" smtClean="0"/>
              <a:t>Ocean acidification</a:t>
            </a:r>
          </a:p>
          <a:p>
            <a:pPr marL="457200" indent="-457200">
              <a:spcBef>
                <a:spcPts val="600"/>
              </a:spcBef>
              <a:buFont typeface="Calibri" panose="020F0502020204030204" pitchFamily="34" charset="0"/>
              <a:buChar char="−"/>
            </a:pPr>
            <a:r>
              <a:rPr lang="en-NZ" dirty="0" smtClean="0"/>
              <a:t>Hypoxia</a:t>
            </a:r>
          </a:p>
          <a:p>
            <a:pPr marL="457200" indent="-457200">
              <a:spcBef>
                <a:spcPts val="600"/>
              </a:spcBef>
              <a:buFont typeface="Calibri" panose="020F0502020204030204" pitchFamily="34" charset="0"/>
              <a:buChar char="−"/>
            </a:pPr>
            <a:r>
              <a:rPr lang="en-NZ" dirty="0" smtClean="0"/>
              <a:t>Increased precipitation</a:t>
            </a:r>
          </a:p>
          <a:p>
            <a:pPr marL="457200" indent="-457200">
              <a:spcBef>
                <a:spcPts val="600"/>
              </a:spcBef>
              <a:buFont typeface="Calibri" panose="020F0502020204030204" pitchFamily="34" charset="0"/>
              <a:buChar char="−"/>
            </a:pPr>
            <a:r>
              <a:rPr lang="en-NZ" dirty="0" smtClean="0"/>
              <a:t>Increased catastrophic events</a:t>
            </a:r>
            <a:endParaRPr lang="en-NZ" dirty="0"/>
          </a:p>
        </p:txBody>
      </p:sp>
    </p:spTree>
    <p:extLst>
      <p:ext uri="{BB962C8B-B14F-4D97-AF65-F5344CB8AC3E}">
        <p14:creationId xmlns:p14="http://schemas.microsoft.com/office/powerpoint/2010/main" val="3680425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txBox="1">
            <a:spLocks/>
          </p:cNvSpPr>
          <p:nvPr/>
        </p:nvSpPr>
        <p:spPr>
          <a:xfrm>
            <a:off x="2035092" y="1843732"/>
            <a:ext cx="8031259" cy="31757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lnSpc>
                <a:spcPct val="120000"/>
              </a:lnSpc>
            </a:pPr>
            <a:r>
              <a:rPr lang="en-US" sz="6000" dirty="0" smtClean="0"/>
              <a:t>What are the key points of the video?</a:t>
            </a:r>
            <a:endParaRPr lang="en-NZ" sz="6000" dirty="0"/>
          </a:p>
        </p:txBody>
      </p:sp>
    </p:spTree>
    <p:extLst>
      <p:ext uri="{BB962C8B-B14F-4D97-AF65-F5344CB8AC3E}">
        <p14:creationId xmlns:p14="http://schemas.microsoft.com/office/powerpoint/2010/main" val="1380630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572651" y="1420238"/>
            <a:ext cx="10947400" cy="2743200"/>
          </a:xfrm>
        </p:spPr>
        <p:txBody>
          <a:bodyPr/>
          <a:lstStyle/>
          <a:p>
            <a:pPr algn="ctr"/>
            <a:r>
              <a:rPr lang="en-NZ" dirty="0" smtClean="0">
                <a:solidFill>
                  <a:srgbClr val="000000"/>
                </a:solidFill>
              </a:rPr>
              <a:t>In your group, </a:t>
            </a:r>
            <a:r>
              <a:rPr lang="en-NZ" dirty="0" smtClean="0">
                <a:solidFill>
                  <a:srgbClr val="000000"/>
                </a:solidFill>
              </a:rPr>
              <a:t>identify the drivers </a:t>
            </a:r>
            <a:br>
              <a:rPr lang="en-NZ" dirty="0" smtClean="0">
                <a:solidFill>
                  <a:srgbClr val="000000"/>
                </a:solidFill>
              </a:rPr>
            </a:br>
            <a:r>
              <a:rPr lang="en-NZ" dirty="0" smtClean="0">
                <a:solidFill>
                  <a:srgbClr val="000000"/>
                </a:solidFill>
              </a:rPr>
              <a:t>using the Decision Support Tool (Step 3).</a:t>
            </a:r>
            <a:endParaRPr lang="en-NZ"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CAD"/>
                </a:solidFill>
              </a:rPr>
              <a:t>Task</a:t>
            </a:r>
            <a:endParaRPr lang="en-NZ" sz="25000" dirty="0">
              <a:solidFill>
                <a:srgbClr val="F9ECAD"/>
              </a:solidFill>
            </a:endParaRPr>
          </a:p>
        </p:txBody>
      </p:sp>
    </p:spTree>
    <p:extLst>
      <p:ext uri="{BB962C8B-B14F-4D97-AF65-F5344CB8AC3E}">
        <p14:creationId xmlns:p14="http://schemas.microsoft.com/office/powerpoint/2010/main" val="1581599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itle 1"/>
          <p:cNvSpPr txBox="1">
            <a:spLocks/>
          </p:cNvSpPr>
          <p:nvPr/>
        </p:nvSpPr>
        <p:spPr>
          <a:xfrm>
            <a:off x="136186" y="4163437"/>
            <a:ext cx="11217614"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BFBFB"/>
                </a:solidFill>
              </a:rPr>
              <a:t>Discuss</a:t>
            </a:r>
            <a:endParaRPr lang="en-NZ" sz="25000" dirty="0">
              <a:solidFill>
                <a:srgbClr val="FBFBFB"/>
              </a:solidFill>
            </a:endParaRPr>
          </a:p>
        </p:txBody>
      </p:sp>
      <p:sp>
        <p:nvSpPr>
          <p:cNvPr id="10" name="TextBox 9"/>
          <p:cNvSpPr txBox="1"/>
          <p:nvPr/>
        </p:nvSpPr>
        <p:spPr>
          <a:xfrm>
            <a:off x="621593" y="432766"/>
            <a:ext cx="10665193" cy="5201424"/>
          </a:xfrm>
          <a:prstGeom prst="rect">
            <a:avLst/>
          </a:prstGeom>
          <a:noFill/>
        </p:spPr>
        <p:txBody>
          <a:bodyPr wrap="square" rtlCol="0">
            <a:spAutoFit/>
          </a:bodyPr>
          <a:lstStyle/>
          <a:p>
            <a:pPr>
              <a:spcBef>
                <a:spcPts val="1200"/>
              </a:spcBef>
            </a:pPr>
            <a:r>
              <a:rPr lang="en-US" sz="4000" dirty="0" smtClean="0"/>
              <a:t>One person from each group should tell us </a:t>
            </a:r>
          </a:p>
          <a:p>
            <a:pPr>
              <a:spcBef>
                <a:spcPts val="1200"/>
              </a:spcBef>
            </a:pPr>
            <a:r>
              <a:rPr lang="en-US" sz="4000" dirty="0" smtClean="0"/>
              <a:t>(2-minute maximum):</a:t>
            </a:r>
            <a:endParaRPr lang="en-GB" sz="1100" dirty="0" smtClean="0"/>
          </a:p>
          <a:p>
            <a:pPr marL="722313" indent="-514350">
              <a:spcBef>
                <a:spcPts val="1200"/>
              </a:spcBef>
              <a:buFont typeface="Arial" panose="020B0604020202020204" pitchFamily="34" charset="0"/>
              <a:buChar char="•"/>
            </a:pPr>
            <a:r>
              <a:rPr lang="en-GB" sz="3200" dirty="0" smtClean="0"/>
              <a:t>The drivers you will include in your study.</a:t>
            </a:r>
          </a:p>
          <a:p>
            <a:pPr marL="722313" indent="-514350">
              <a:spcBef>
                <a:spcPts val="1200"/>
              </a:spcBef>
              <a:buFont typeface="Arial" panose="020B0604020202020204" pitchFamily="34" charset="0"/>
              <a:buChar char="•"/>
            </a:pPr>
            <a:r>
              <a:rPr lang="en-GB" sz="3200" dirty="0" smtClean="0"/>
              <a:t>How you will measure each driver.</a:t>
            </a:r>
          </a:p>
          <a:p>
            <a:pPr marL="722313" indent="-514350">
              <a:spcBef>
                <a:spcPts val="1200"/>
              </a:spcBef>
              <a:buFont typeface="Arial" panose="020B0604020202020204" pitchFamily="34" charset="0"/>
              <a:buChar char="•"/>
            </a:pPr>
            <a:r>
              <a:rPr lang="en-GB" sz="3200" dirty="0" smtClean="0"/>
              <a:t>Whether your drivers are constant or variable and how you will address </a:t>
            </a:r>
            <a:r>
              <a:rPr lang="en-GB" sz="3200" dirty="0" smtClean="0"/>
              <a:t>variability</a:t>
            </a:r>
            <a:r>
              <a:rPr lang="en-GB" sz="3200" dirty="0" smtClean="0"/>
              <a:t>.</a:t>
            </a:r>
          </a:p>
          <a:p>
            <a:pPr marL="722313" indent="-514350">
              <a:spcBef>
                <a:spcPts val="1200"/>
              </a:spcBef>
              <a:buFont typeface="Arial" panose="020B0604020202020204" pitchFamily="34" charset="0"/>
              <a:buChar char="•"/>
            </a:pPr>
            <a:r>
              <a:rPr lang="en-GB" sz="3200" dirty="0" smtClean="0"/>
              <a:t>Whether you expect interactions amongst your drivers.</a:t>
            </a:r>
          </a:p>
          <a:p>
            <a:pPr marL="722313" indent="-514350">
              <a:spcBef>
                <a:spcPts val="1200"/>
              </a:spcBef>
              <a:buFont typeface="Arial" panose="020B0604020202020204" pitchFamily="34" charset="0"/>
              <a:buChar char="•"/>
            </a:pPr>
            <a:endParaRPr lang="en-GB" sz="3200" dirty="0"/>
          </a:p>
        </p:txBody>
      </p:sp>
    </p:spTree>
    <p:extLst>
      <p:ext uri="{BB962C8B-B14F-4D97-AF65-F5344CB8AC3E}">
        <p14:creationId xmlns:p14="http://schemas.microsoft.com/office/powerpoint/2010/main" val="2421839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838200" y="1420238"/>
            <a:ext cx="10515600" cy="2743200"/>
          </a:xfrm>
        </p:spPr>
        <p:txBody>
          <a:bodyPr/>
          <a:lstStyle/>
          <a:p>
            <a:pPr algn="ctr"/>
            <a:r>
              <a:rPr lang="en-NZ" sz="6600" dirty="0" smtClean="0">
                <a:solidFill>
                  <a:srgbClr val="000000"/>
                </a:solidFill>
              </a:rPr>
              <a:t>Regroup at 1:30</a:t>
            </a:r>
            <a:endParaRPr lang="en-NZ" sz="6600"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3EF"/>
                </a:solidFill>
              </a:rPr>
              <a:t>Lunch</a:t>
            </a:r>
            <a:endParaRPr lang="en-NZ" sz="25000" dirty="0">
              <a:solidFill>
                <a:srgbClr val="F9E3EF"/>
              </a:solidFill>
            </a:endParaRPr>
          </a:p>
        </p:txBody>
      </p:sp>
    </p:spTree>
    <p:extLst>
      <p:ext uri="{BB962C8B-B14F-4D97-AF65-F5344CB8AC3E}">
        <p14:creationId xmlns:p14="http://schemas.microsoft.com/office/powerpoint/2010/main" val="4026405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FFFFFF"/>
              </a:gs>
              <a:gs pos="100000">
                <a:srgbClr val="F0F0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p:cNvSpPr/>
          <p:nvPr/>
        </p:nvSpPr>
        <p:spPr>
          <a:xfrm>
            <a:off x="3482502" y="0"/>
            <a:ext cx="8709498" cy="6858000"/>
          </a:xfrm>
          <a:prstGeom prst="triangle">
            <a:avLst>
              <a:gd name="adj" fmla="val 100000"/>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p:cNvGrpSpPr/>
          <p:nvPr/>
        </p:nvGrpSpPr>
        <p:grpSpPr>
          <a:xfrm>
            <a:off x="11080" y="32911"/>
            <a:ext cx="1163791" cy="923330"/>
            <a:chOff x="88900" y="-161642"/>
            <a:chExt cx="1163791" cy="923330"/>
          </a:xfrm>
        </p:grpSpPr>
        <p:sp>
          <p:nvSpPr>
            <p:cNvPr id="19" name="TextBox 18"/>
            <p:cNvSpPr txBox="1"/>
            <p:nvPr userDrawn="1"/>
          </p:nvSpPr>
          <p:spPr>
            <a:xfrm>
              <a:off x="88900" y="-161642"/>
              <a:ext cx="1163791" cy="923330"/>
            </a:xfrm>
            <a:prstGeom prst="rect">
              <a:avLst/>
            </a:prstGeom>
            <a:noFill/>
          </p:spPr>
          <p:txBody>
            <a:bodyPr wrap="square" rtlCol="0">
              <a:spAutoFit/>
            </a:bodyPr>
            <a:lstStyle/>
            <a:p>
              <a:pPr algn="ctr"/>
              <a:r>
                <a:rPr lang="en-US"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rPr>
                <a:t>M</a:t>
              </a:r>
              <a:endParaRPr lang="en-NZ"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endParaRPr>
            </a:p>
          </p:txBody>
        </p:sp>
        <p:cxnSp>
          <p:nvCxnSpPr>
            <p:cNvPr id="20" name="Straight Connector 19"/>
            <p:cNvCxnSpPr/>
            <p:nvPr userDrawn="1"/>
          </p:nvCxnSpPr>
          <p:spPr>
            <a:xfrm>
              <a:off x="513428" y="675634"/>
              <a:ext cx="314734" cy="0"/>
            </a:xfrm>
            <a:prstGeom prst="line">
              <a:avLst/>
            </a:prstGeom>
            <a:ln w="50800" cap="rnd">
              <a:solidFill>
                <a:srgbClr val="203948"/>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974270" y="1770435"/>
            <a:ext cx="3008560" cy="1130946"/>
            <a:chOff x="9974270" y="1770435"/>
            <a:chExt cx="3008560" cy="1130946"/>
          </a:xfrm>
        </p:grpSpPr>
        <p:sp>
          <p:nvSpPr>
            <p:cNvPr id="22" name="Rounded Rectangle 21"/>
            <p:cNvSpPr/>
            <p:nvPr/>
          </p:nvSpPr>
          <p:spPr>
            <a:xfrm>
              <a:off x="10291862" y="177043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ounded Rectangle 22"/>
            <p:cNvSpPr/>
            <p:nvPr/>
          </p:nvSpPr>
          <p:spPr>
            <a:xfrm>
              <a:off x="9974270" y="2097087"/>
              <a:ext cx="2438048"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ounded Rectangle 23"/>
            <p:cNvSpPr/>
            <p:nvPr/>
          </p:nvSpPr>
          <p:spPr>
            <a:xfrm>
              <a:off x="10544782" y="2423739"/>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ounded Rectangle 24"/>
            <p:cNvSpPr/>
            <p:nvPr/>
          </p:nvSpPr>
          <p:spPr>
            <a:xfrm>
              <a:off x="10155677" y="2750391"/>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6" name="Title 1"/>
          <p:cNvSpPr txBox="1">
            <a:spLocks/>
          </p:cNvSpPr>
          <p:nvPr/>
        </p:nvSpPr>
        <p:spPr>
          <a:xfrm>
            <a:off x="6138833" y="4269524"/>
            <a:ext cx="6118245" cy="1509697"/>
          </a:xfrm>
          <a:prstGeom prst="rect">
            <a:avLst/>
          </a:prstGeom>
        </p:spPr>
        <p:txBody>
          <a:bodyPr anchor="ctr">
            <a:noAutofit/>
          </a:bodyPr>
          <a:lstStyle>
            <a:lvl1pPr algn="ctr" defTabSz="914400" rtl="0" eaLnBrk="1" latinLnBrk="0" hangingPunct="1">
              <a:lnSpc>
                <a:spcPct val="90000"/>
              </a:lnSpc>
              <a:spcBef>
                <a:spcPct val="0"/>
              </a:spcBef>
              <a:buNone/>
              <a:defRPr sz="6000" kern="1200">
                <a:solidFill>
                  <a:srgbClr val="203948"/>
                </a:solidFill>
                <a:latin typeface="+mj-lt"/>
                <a:ea typeface="+mj-ea"/>
                <a:cs typeface="+mj-cs"/>
              </a:defRPr>
            </a:lvl1pPr>
          </a:lstStyle>
          <a:p>
            <a:r>
              <a:rPr lang="en-US" sz="4800" dirty="0" smtClean="0"/>
              <a:t>Step 4:</a:t>
            </a:r>
          </a:p>
          <a:p>
            <a:r>
              <a:rPr lang="en-US" sz="4800" dirty="0"/>
              <a:t>Experimental </a:t>
            </a:r>
            <a:r>
              <a:rPr lang="en-US" sz="4800" dirty="0" smtClean="0"/>
              <a:t>design </a:t>
            </a:r>
            <a:r>
              <a:rPr lang="en-US" sz="4800" dirty="0"/>
              <a:t>and </a:t>
            </a:r>
            <a:r>
              <a:rPr lang="en-US" sz="4800" dirty="0" smtClean="0"/>
              <a:t>statistical analysis</a:t>
            </a:r>
            <a:endParaRPr lang="en-NZ"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44" y="835264"/>
            <a:ext cx="5613255" cy="6065763"/>
          </a:xfrm>
          <a:prstGeom prst="rect">
            <a:avLst/>
          </a:prstGeom>
        </p:spPr>
      </p:pic>
      <p:sp>
        <p:nvSpPr>
          <p:cNvPr id="27" name="Rectangle 26"/>
          <p:cNvSpPr/>
          <p:nvPr/>
        </p:nvSpPr>
        <p:spPr>
          <a:xfrm>
            <a:off x="0" y="6290692"/>
            <a:ext cx="12192000" cy="606217"/>
          </a:xfrm>
          <a:prstGeom prst="rect">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extBox 27"/>
          <p:cNvSpPr txBox="1"/>
          <p:nvPr/>
        </p:nvSpPr>
        <p:spPr>
          <a:xfrm>
            <a:off x="4931851" y="6398219"/>
            <a:ext cx="7025578" cy="369332"/>
          </a:xfrm>
          <a:prstGeom prst="rect">
            <a:avLst/>
          </a:prstGeom>
          <a:noFill/>
        </p:spPr>
        <p:txBody>
          <a:bodyPr wrap="none" rtlCol="0">
            <a:spAutoFit/>
          </a:bodyPr>
          <a:lstStyle/>
          <a:p>
            <a:pPr algn="r"/>
            <a:r>
              <a:rPr lang="en-NZ" dirty="0" smtClean="0">
                <a:solidFill>
                  <a:srgbClr val="BABABA"/>
                </a:solidFill>
                <a:latin typeface="+mj-lt"/>
              </a:rPr>
              <a:t>MEDDLE: A guide to running best practice experiments in ocean research</a:t>
            </a:r>
            <a:endParaRPr lang="en-NZ" dirty="0">
              <a:solidFill>
                <a:srgbClr val="BABABA"/>
              </a:solidFill>
              <a:latin typeface="+mj-lt"/>
            </a:endParaRPr>
          </a:p>
        </p:txBody>
      </p:sp>
    </p:spTree>
    <p:extLst>
      <p:ext uri="{BB962C8B-B14F-4D97-AF65-F5344CB8AC3E}">
        <p14:creationId xmlns:p14="http://schemas.microsoft.com/office/powerpoint/2010/main" val="523536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txBox="1">
            <a:spLocks/>
          </p:cNvSpPr>
          <p:nvPr/>
        </p:nvSpPr>
        <p:spPr>
          <a:xfrm>
            <a:off x="374904" y="1225296"/>
            <a:ext cx="11265408" cy="379417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lnSpc>
                <a:spcPct val="120000"/>
              </a:lnSpc>
            </a:pPr>
            <a:r>
              <a:rPr lang="en-US" sz="6600" dirty="0" smtClean="0"/>
              <a:t>Our goal:</a:t>
            </a:r>
          </a:p>
          <a:p>
            <a:pPr algn="ctr">
              <a:lnSpc>
                <a:spcPct val="120000"/>
              </a:lnSpc>
            </a:pPr>
            <a:r>
              <a:rPr lang="en-US" sz="6000" dirty="0" smtClean="0"/>
              <a:t>Design an experiment as simple </a:t>
            </a:r>
          </a:p>
          <a:p>
            <a:pPr algn="ctr">
              <a:lnSpc>
                <a:spcPct val="120000"/>
              </a:lnSpc>
            </a:pPr>
            <a:r>
              <a:rPr lang="en-US" sz="6000" dirty="0" smtClean="0"/>
              <a:t>as it can be. But no simpler.</a:t>
            </a:r>
            <a:endParaRPr lang="en-NZ" sz="6000" dirty="0"/>
          </a:p>
        </p:txBody>
      </p:sp>
    </p:spTree>
    <p:extLst>
      <p:ext uri="{BB962C8B-B14F-4D97-AF65-F5344CB8AC3E}">
        <p14:creationId xmlns:p14="http://schemas.microsoft.com/office/powerpoint/2010/main" val="112690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hzYRVIFyw"/>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88195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txBox="1">
            <a:spLocks/>
          </p:cNvSpPr>
          <p:nvPr/>
        </p:nvSpPr>
        <p:spPr>
          <a:xfrm>
            <a:off x="2035092" y="1843732"/>
            <a:ext cx="8031259" cy="31757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lnSpc>
                <a:spcPct val="120000"/>
              </a:lnSpc>
            </a:pPr>
            <a:r>
              <a:rPr lang="en-US" sz="6000" dirty="0" smtClean="0"/>
              <a:t>What are the key points of the video?</a:t>
            </a:r>
            <a:endParaRPr lang="en-NZ" sz="6000" dirty="0"/>
          </a:p>
        </p:txBody>
      </p:sp>
    </p:spTree>
    <p:extLst>
      <p:ext uri="{BB962C8B-B14F-4D97-AF65-F5344CB8AC3E}">
        <p14:creationId xmlns:p14="http://schemas.microsoft.com/office/powerpoint/2010/main" val="574800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1593" y="432766"/>
            <a:ext cx="10665193" cy="5570756"/>
          </a:xfrm>
          <a:prstGeom prst="rect">
            <a:avLst/>
          </a:prstGeom>
          <a:noFill/>
        </p:spPr>
        <p:txBody>
          <a:bodyPr wrap="square" rtlCol="0">
            <a:spAutoFit/>
          </a:bodyPr>
          <a:lstStyle/>
          <a:p>
            <a:pPr>
              <a:spcBef>
                <a:spcPts val="1200"/>
              </a:spcBef>
            </a:pPr>
            <a:r>
              <a:rPr lang="en-US" sz="4400" dirty="0" smtClean="0">
                <a:latin typeface="+mj-lt"/>
              </a:rPr>
              <a:t>A good data analysis plan will help you</a:t>
            </a:r>
            <a:endParaRPr lang="en-GB" sz="4400" dirty="0" smtClean="0">
              <a:latin typeface="+mj-lt"/>
            </a:endParaRPr>
          </a:p>
          <a:p>
            <a:pPr marL="722313" indent="-514350">
              <a:spcBef>
                <a:spcPts val="2400"/>
              </a:spcBef>
              <a:buFont typeface="Arial" panose="020B0604020202020204" pitchFamily="34" charset="0"/>
              <a:buChar char="•"/>
            </a:pPr>
            <a:r>
              <a:rPr lang="en-GB" sz="3200" dirty="0" smtClean="0"/>
              <a:t>Answer your research questions</a:t>
            </a:r>
          </a:p>
          <a:p>
            <a:pPr marL="722313" indent="-514350">
              <a:spcBef>
                <a:spcPts val="2400"/>
              </a:spcBef>
              <a:buFont typeface="Arial" panose="020B0604020202020204" pitchFamily="34" charset="0"/>
              <a:buChar char="•"/>
            </a:pPr>
            <a:r>
              <a:rPr lang="en-GB" sz="3200" dirty="0" smtClean="0"/>
              <a:t>Maximise information and minimise effort</a:t>
            </a:r>
          </a:p>
          <a:p>
            <a:pPr marL="722313" indent="-514350">
              <a:spcBef>
                <a:spcPts val="2400"/>
              </a:spcBef>
              <a:buFont typeface="Arial" panose="020B0604020202020204" pitchFamily="34" charset="0"/>
              <a:buChar char="•"/>
            </a:pPr>
            <a:r>
              <a:rPr lang="en-GB" sz="3200" dirty="0" smtClean="0"/>
              <a:t>Know – and be able to defend – your assumptions</a:t>
            </a:r>
          </a:p>
          <a:p>
            <a:pPr marL="722313" indent="-514350">
              <a:spcBef>
                <a:spcPts val="2400"/>
              </a:spcBef>
              <a:buFont typeface="Arial" panose="020B0604020202020204" pitchFamily="34" charset="0"/>
              <a:buChar char="•"/>
            </a:pPr>
            <a:r>
              <a:rPr lang="en-GB" sz="3200" dirty="0" smtClean="0"/>
              <a:t>Reduce cost and </a:t>
            </a:r>
            <a:r>
              <a:rPr lang="en-GB" sz="3200" dirty="0"/>
              <a:t>w</a:t>
            </a:r>
            <a:r>
              <a:rPr lang="en-GB" sz="3200" dirty="0" smtClean="0"/>
              <a:t>isely allocated limited resources</a:t>
            </a:r>
          </a:p>
          <a:p>
            <a:pPr marL="722313" indent="-514350">
              <a:spcBef>
                <a:spcPts val="2400"/>
              </a:spcBef>
              <a:buFont typeface="Arial" panose="020B0604020202020204" pitchFamily="34" charset="0"/>
              <a:buChar char="•"/>
            </a:pPr>
            <a:r>
              <a:rPr lang="en-GB" sz="3200" dirty="0" smtClean="0"/>
              <a:t>Get published</a:t>
            </a:r>
          </a:p>
          <a:p>
            <a:pPr marL="722313" indent="-514350">
              <a:spcBef>
                <a:spcPts val="2400"/>
              </a:spcBef>
              <a:buFont typeface="Arial" panose="020B0604020202020204" pitchFamily="34" charset="0"/>
              <a:buChar char="•"/>
            </a:pPr>
            <a:r>
              <a:rPr lang="en-GB" sz="3200" dirty="0" smtClean="0"/>
              <a:t>Avoid catastrophe</a:t>
            </a:r>
            <a:endParaRPr lang="en-GB"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26137">
            <a:off x="9837650" y="3339515"/>
            <a:ext cx="5957481" cy="5758898"/>
          </a:xfrm>
          <a:prstGeom prst="rect">
            <a:avLst/>
          </a:prstGeom>
        </p:spPr>
      </p:pic>
    </p:spTree>
    <p:extLst>
      <p:ext uri="{BB962C8B-B14F-4D97-AF65-F5344CB8AC3E}">
        <p14:creationId xmlns:p14="http://schemas.microsoft.com/office/powerpoint/2010/main" val="175536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hH_3NZFW7EI"/>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63546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500" r="18776" b="11166"/>
          <a:stretch/>
        </p:blipFill>
        <p:spPr>
          <a:xfrm>
            <a:off x="6906307" y="2012151"/>
            <a:ext cx="4592274" cy="4491736"/>
          </a:xfrm>
          <a:prstGeom prst="ellipse">
            <a:avLst/>
          </a:prstGeom>
        </p:spPr>
      </p:pic>
      <p:sp>
        <p:nvSpPr>
          <p:cNvPr id="8" name="Oval 7"/>
          <p:cNvSpPr/>
          <p:nvPr/>
        </p:nvSpPr>
        <p:spPr>
          <a:xfrm>
            <a:off x="6846073" y="1844705"/>
            <a:ext cx="4697023" cy="4697023"/>
          </a:xfrm>
          <a:prstGeom prst="ellipse">
            <a:avLst/>
          </a:prstGeom>
          <a:solidFill>
            <a:srgbClr val="FFFFF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Content Placeholder 2"/>
          <p:cNvSpPr txBox="1">
            <a:spLocks/>
          </p:cNvSpPr>
          <p:nvPr/>
        </p:nvSpPr>
        <p:spPr>
          <a:xfrm>
            <a:off x="838200" y="1922901"/>
            <a:ext cx="5095672" cy="46140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200" b="1" dirty="0" smtClean="0">
                <a:solidFill>
                  <a:srgbClr val="4A9CBB"/>
                </a:solidFill>
              </a:rPr>
              <a:t>Local</a:t>
            </a:r>
            <a:r>
              <a:rPr lang="en-NZ" sz="3200" dirty="0" smtClean="0"/>
              <a:t> impacts include:</a:t>
            </a:r>
          </a:p>
          <a:p>
            <a:pPr marL="457200" indent="-457200">
              <a:spcBef>
                <a:spcPts val="600"/>
              </a:spcBef>
              <a:buFont typeface="Calibri" panose="020F0502020204030204" pitchFamily="34" charset="0"/>
              <a:buChar char="−"/>
            </a:pPr>
            <a:r>
              <a:rPr lang="en-NZ" dirty="0" smtClean="0"/>
              <a:t>Habitat destruction</a:t>
            </a:r>
          </a:p>
          <a:p>
            <a:pPr marL="457200" indent="-457200">
              <a:spcBef>
                <a:spcPts val="600"/>
              </a:spcBef>
              <a:buFont typeface="Calibri" panose="020F0502020204030204" pitchFamily="34" charset="0"/>
              <a:buChar char="−"/>
            </a:pPr>
            <a:r>
              <a:rPr lang="en-NZ" dirty="0" smtClean="0"/>
              <a:t>Over-exploitation of resources</a:t>
            </a:r>
          </a:p>
          <a:p>
            <a:pPr marL="457200" indent="-457200">
              <a:spcBef>
                <a:spcPts val="600"/>
              </a:spcBef>
              <a:buFont typeface="Calibri" panose="020F0502020204030204" pitchFamily="34" charset="0"/>
              <a:buChar char="−"/>
            </a:pPr>
            <a:r>
              <a:rPr lang="en-NZ" dirty="0" smtClean="0"/>
              <a:t>Local pollution</a:t>
            </a:r>
          </a:p>
          <a:p>
            <a:pPr marL="457200" indent="-457200">
              <a:spcBef>
                <a:spcPts val="600"/>
              </a:spcBef>
              <a:buFont typeface="Calibri" panose="020F0502020204030204" pitchFamily="34" charset="0"/>
              <a:buChar char="−"/>
            </a:pPr>
            <a:r>
              <a:rPr lang="en-NZ" dirty="0" smtClean="0"/>
              <a:t>Introduction of species</a:t>
            </a:r>
          </a:p>
          <a:p>
            <a:pPr marL="457200" indent="-457200">
              <a:spcBef>
                <a:spcPts val="600"/>
              </a:spcBef>
              <a:buFont typeface="Calibri" panose="020F0502020204030204" pitchFamily="34" charset="0"/>
              <a:buChar char="−"/>
            </a:pPr>
            <a:r>
              <a:rPr lang="en-NZ" dirty="0" smtClean="0"/>
              <a:t>etc.</a:t>
            </a:r>
          </a:p>
        </p:txBody>
      </p:sp>
      <p:sp>
        <p:nvSpPr>
          <p:cNvPr id="2" name="Title 1"/>
          <p:cNvSpPr>
            <a:spLocks noGrp="1"/>
          </p:cNvSpPr>
          <p:nvPr>
            <p:ph type="title"/>
          </p:nvPr>
        </p:nvSpPr>
        <p:spPr>
          <a:xfrm>
            <a:off x="838200" y="365125"/>
            <a:ext cx="11165732" cy="1325563"/>
          </a:xfrm>
        </p:spPr>
        <p:txBody>
          <a:bodyPr/>
          <a:lstStyle/>
          <a:p>
            <a:r>
              <a:rPr lang="en-NZ" dirty="0" smtClean="0">
                <a:solidFill>
                  <a:schemeClr val="tx1"/>
                </a:solidFill>
              </a:rPr>
              <a:t>Drivers affect the oceans on different scales.</a:t>
            </a:r>
            <a:endParaRPr lang="en-NZ" dirty="0">
              <a:solidFill>
                <a:schemeClr val="tx1"/>
              </a:solidFill>
            </a:endParaRPr>
          </a:p>
        </p:txBody>
      </p:sp>
      <p:sp>
        <p:nvSpPr>
          <p:cNvPr id="7" name="Content Placeholder 2"/>
          <p:cNvSpPr txBox="1">
            <a:spLocks/>
          </p:cNvSpPr>
          <p:nvPr/>
        </p:nvSpPr>
        <p:spPr>
          <a:xfrm>
            <a:off x="7076873" y="2864227"/>
            <a:ext cx="4207212" cy="29723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smtClean="0"/>
              <a:t>To address</a:t>
            </a:r>
            <a:r>
              <a:rPr lang="en-NZ" sz="3200" b="1" dirty="0" smtClean="0">
                <a:solidFill>
                  <a:srgbClr val="4A9CBB"/>
                </a:solidFill>
              </a:rPr>
              <a:t> local </a:t>
            </a:r>
            <a:r>
              <a:rPr lang="en-NZ" sz="3200" dirty="0" smtClean="0"/>
              <a:t>challenges, we need:</a:t>
            </a:r>
          </a:p>
          <a:p>
            <a:pPr algn="ctr"/>
            <a:endParaRPr lang="en-NZ" sz="800" dirty="0" smtClean="0"/>
          </a:p>
          <a:p>
            <a:pPr algn="ctr"/>
            <a:r>
              <a:rPr lang="en-NZ" dirty="0"/>
              <a:t>l</a:t>
            </a:r>
            <a:r>
              <a:rPr lang="en-NZ" dirty="0" smtClean="0"/>
              <a:t>ocal options     </a:t>
            </a:r>
            <a:r>
              <a:rPr lang="en-NZ" sz="2400" dirty="0" smtClean="0"/>
              <a:t>(management, adaptation, </a:t>
            </a:r>
            <a:r>
              <a:rPr lang="en-NZ" sz="2400" dirty="0" err="1" smtClean="0"/>
              <a:t>etc</a:t>
            </a:r>
            <a:r>
              <a:rPr lang="en-NZ" sz="2400" dirty="0" smtClean="0"/>
              <a:t>)</a:t>
            </a:r>
          </a:p>
          <a:p>
            <a:pPr algn="ctr"/>
            <a:r>
              <a:rPr lang="en-NZ" sz="800" dirty="0" smtClean="0"/>
              <a:t> </a:t>
            </a:r>
            <a:endParaRPr lang="en-NZ" sz="800" dirty="0"/>
          </a:p>
          <a:p>
            <a:pPr algn="ctr"/>
            <a:r>
              <a:rPr lang="en-NZ" dirty="0" smtClean="0"/>
              <a:t>local</a:t>
            </a:r>
            <a:r>
              <a:rPr lang="en-NZ" dirty="0" smtClean="0">
                <a:solidFill>
                  <a:srgbClr val="4A9CBB"/>
                </a:solidFill>
              </a:rPr>
              <a:t> </a:t>
            </a:r>
            <a:r>
              <a:rPr lang="en-NZ" dirty="0" smtClean="0"/>
              <a:t>data</a:t>
            </a:r>
            <a:endParaRPr lang="en-NZ" dirty="0"/>
          </a:p>
        </p:txBody>
      </p:sp>
    </p:spTree>
    <p:extLst>
      <p:ext uri="{BB962C8B-B14F-4D97-AF65-F5344CB8AC3E}">
        <p14:creationId xmlns:p14="http://schemas.microsoft.com/office/powerpoint/2010/main" val="4246536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txBox="1">
            <a:spLocks/>
          </p:cNvSpPr>
          <p:nvPr/>
        </p:nvSpPr>
        <p:spPr>
          <a:xfrm>
            <a:off x="2035092" y="1843732"/>
            <a:ext cx="8031259" cy="31757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lnSpc>
                <a:spcPct val="120000"/>
              </a:lnSpc>
            </a:pPr>
            <a:r>
              <a:rPr lang="en-US" sz="6000" dirty="0" smtClean="0"/>
              <a:t>What are the key points of the video?</a:t>
            </a:r>
            <a:endParaRPr lang="en-NZ" sz="6000" dirty="0"/>
          </a:p>
        </p:txBody>
      </p:sp>
    </p:spTree>
    <p:extLst>
      <p:ext uri="{BB962C8B-B14F-4D97-AF65-F5344CB8AC3E}">
        <p14:creationId xmlns:p14="http://schemas.microsoft.com/office/powerpoint/2010/main" val="13955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164" t="16388" r="7403" b="10156"/>
          <a:stretch/>
        </p:blipFill>
        <p:spPr>
          <a:xfrm>
            <a:off x="0" y="1"/>
            <a:ext cx="12313226" cy="6858000"/>
          </a:xfrm>
          <a:prstGeom prst="rect">
            <a:avLst/>
          </a:prstGeom>
        </p:spPr>
      </p:pic>
    </p:spTree>
    <p:extLst>
      <p:ext uri="{BB962C8B-B14F-4D97-AF65-F5344CB8AC3E}">
        <p14:creationId xmlns:p14="http://schemas.microsoft.com/office/powerpoint/2010/main" val="95741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401" y="908256"/>
            <a:ext cx="11677087" cy="4616648"/>
          </a:xfrm>
          <a:prstGeom prst="rect">
            <a:avLst/>
          </a:prstGeom>
          <a:noFill/>
        </p:spPr>
        <p:txBody>
          <a:bodyPr wrap="square" rtlCol="0">
            <a:spAutoFit/>
          </a:bodyPr>
          <a:lstStyle/>
          <a:p>
            <a:pPr algn="ctr">
              <a:spcBef>
                <a:spcPts val="1200"/>
              </a:spcBef>
            </a:pPr>
            <a:r>
              <a:rPr lang="en-US" sz="6600" dirty="0" smtClean="0"/>
              <a:t>Instead of asking </a:t>
            </a:r>
          </a:p>
          <a:p>
            <a:pPr algn="ctr">
              <a:spcBef>
                <a:spcPts val="1200"/>
              </a:spcBef>
            </a:pPr>
            <a:r>
              <a:rPr lang="en-US" sz="6600" dirty="0" smtClean="0"/>
              <a:t>“</a:t>
            </a:r>
            <a:r>
              <a:rPr lang="en-US" sz="6600" b="1" i="1" dirty="0" smtClean="0">
                <a:solidFill>
                  <a:srgbClr val="34738C"/>
                </a:solidFill>
              </a:rPr>
              <a:t>Is</a:t>
            </a:r>
            <a:r>
              <a:rPr lang="en-US" sz="6600" dirty="0" smtClean="0">
                <a:solidFill>
                  <a:srgbClr val="34738C"/>
                </a:solidFill>
              </a:rPr>
              <a:t> there a difference</a:t>
            </a:r>
            <a:r>
              <a:rPr lang="en-US" sz="6600" dirty="0" smtClean="0"/>
              <a:t>?”</a:t>
            </a:r>
            <a:endParaRPr lang="en-US" sz="6600" dirty="0"/>
          </a:p>
          <a:p>
            <a:pPr algn="ctr">
              <a:spcBef>
                <a:spcPts val="1200"/>
              </a:spcBef>
            </a:pPr>
            <a:r>
              <a:rPr lang="en-US" sz="6600" dirty="0" smtClean="0"/>
              <a:t>a more interesting question is </a:t>
            </a:r>
          </a:p>
          <a:p>
            <a:pPr algn="ctr">
              <a:spcBef>
                <a:spcPts val="1200"/>
              </a:spcBef>
            </a:pPr>
            <a:r>
              <a:rPr lang="en-US" sz="6600" dirty="0" smtClean="0"/>
              <a:t>“</a:t>
            </a:r>
            <a:r>
              <a:rPr lang="en-US" sz="6600" b="1" i="1" dirty="0" smtClean="0">
                <a:solidFill>
                  <a:srgbClr val="34738C"/>
                </a:solidFill>
              </a:rPr>
              <a:t>What</a:t>
            </a:r>
            <a:r>
              <a:rPr lang="en-US" sz="6600" dirty="0" smtClean="0">
                <a:solidFill>
                  <a:srgbClr val="34738C"/>
                </a:solidFill>
              </a:rPr>
              <a:t> is the difference</a:t>
            </a:r>
            <a:r>
              <a:rPr lang="en-US" sz="6600" dirty="0" smtClean="0"/>
              <a:t>”?</a:t>
            </a:r>
            <a:endParaRPr lang="en-GB" sz="1200" dirty="0" smtClean="0"/>
          </a:p>
        </p:txBody>
      </p:sp>
    </p:spTree>
    <p:extLst>
      <p:ext uri="{BB962C8B-B14F-4D97-AF65-F5344CB8AC3E}">
        <p14:creationId xmlns:p14="http://schemas.microsoft.com/office/powerpoint/2010/main" val="225505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418" y="0"/>
            <a:ext cx="12242418" cy="6863319"/>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sp>
        <p:nvSpPr>
          <p:cNvPr id="6" name="Right Arrow 5"/>
          <p:cNvSpPr/>
          <p:nvPr/>
        </p:nvSpPr>
        <p:spPr>
          <a:xfrm rot="16200000">
            <a:off x="9293279" y="1350736"/>
            <a:ext cx="3054004" cy="1075546"/>
          </a:xfrm>
          <a:prstGeom prst="rightArrow">
            <a:avLst/>
          </a:prstGeom>
          <a:solidFill>
            <a:srgbClr val="316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ight Arrow 6"/>
          <p:cNvSpPr/>
          <p:nvPr/>
        </p:nvSpPr>
        <p:spPr>
          <a:xfrm rot="5400000">
            <a:off x="9272213" y="4463020"/>
            <a:ext cx="3097735" cy="1075546"/>
          </a:xfrm>
          <a:prstGeom prst="rightArrow">
            <a:avLst/>
          </a:prstGeom>
          <a:solidFill>
            <a:srgbClr val="316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075660" y="2502633"/>
            <a:ext cx="10129769" cy="1751732"/>
          </a:xfrm>
          <a:prstGeom prst="rect">
            <a:avLst/>
          </a:prstGeom>
          <a:solidFill>
            <a:srgbClr val="B3D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cxnSp>
        <p:nvCxnSpPr>
          <p:cNvPr id="9" name="Straight Connector 8"/>
          <p:cNvCxnSpPr/>
          <p:nvPr/>
        </p:nvCxnSpPr>
        <p:spPr>
          <a:xfrm>
            <a:off x="2100676" y="3378499"/>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087245" y="272608"/>
            <a:ext cx="1" cy="61881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867733" y="1478519"/>
            <a:ext cx="1977850" cy="584775"/>
          </a:xfrm>
          <a:prstGeom prst="rect">
            <a:avLst/>
          </a:prstGeom>
          <a:solidFill>
            <a:srgbClr val="4A9CBB"/>
          </a:solidFill>
        </p:spPr>
        <p:txBody>
          <a:bodyPr wrap="none" rtlCol="0">
            <a:spAutoFit/>
          </a:bodyPr>
          <a:lstStyle/>
          <a:p>
            <a:pPr algn="ctr"/>
            <a:r>
              <a:rPr lang="en-NZ" sz="3200" dirty="0" smtClean="0"/>
              <a:t>Interesting</a:t>
            </a:r>
            <a:endParaRPr lang="en-NZ" sz="3200" dirty="0"/>
          </a:p>
        </p:txBody>
      </p:sp>
      <p:sp>
        <p:nvSpPr>
          <p:cNvPr id="12" name="TextBox 11"/>
          <p:cNvSpPr txBox="1"/>
          <p:nvPr/>
        </p:nvSpPr>
        <p:spPr>
          <a:xfrm>
            <a:off x="9939460" y="3096904"/>
            <a:ext cx="1761636" cy="584775"/>
          </a:xfrm>
          <a:prstGeom prst="rect">
            <a:avLst/>
          </a:prstGeom>
          <a:noFill/>
        </p:spPr>
        <p:txBody>
          <a:bodyPr wrap="none" rtlCol="0">
            <a:spAutoFit/>
          </a:bodyPr>
          <a:lstStyle/>
          <a:p>
            <a:pPr algn="ctr"/>
            <a:r>
              <a:rPr lang="en-NZ" sz="3200" dirty="0" smtClean="0"/>
              <a:t>Ignorable</a:t>
            </a:r>
            <a:endParaRPr lang="en-NZ" sz="3200" dirty="0"/>
          </a:p>
        </p:txBody>
      </p:sp>
      <p:sp>
        <p:nvSpPr>
          <p:cNvPr id="13" name="TextBox 12"/>
          <p:cNvSpPr txBox="1"/>
          <p:nvPr/>
        </p:nvSpPr>
        <p:spPr>
          <a:xfrm rot="16200000">
            <a:off x="-634351" y="3003445"/>
            <a:ext cx="3918445" cy="646331"/>
          </a:xfrm>
          <a:prstGeom prst="rect">
            <a:avLst/>
          </a:prstGeom>
          <a:noFill/>
        </p:spPr>
        <p:txBody>
          <a:bodyPr wrap="none" rtlCol="0">
            <a:spAutoFit/>
          </a:bodyPr>
          <a:lstStyle/>
          <a:p>
            <a:pPr algn="ctr"/>
            <a:r>
              <a:rPr lang="en-NZ" sz="3600" dirty="0" smtClean="0"/>
              <a:t>Difference in means</a:t>
            </a:r>
            <a:endParaRPr lang="en-NZ" sz="3600" dirty="0"/>
          </a:p>
        </p:txBody>
      </p:sp>
      <p:sp>
        <p:nvSpPr>
          <p:cNvPr id="14" name="TextBox 13"/>
          <p:cNvSpPr txBox="1"/>
          <p:nvPr/>
        </p:nvSpPr>
        <p:spPr>
          <a:xfrm>
            <a:off x="1681365" y="3033422"/>
            <a:ext cx="418705" cy="646331"/>
          </a:xfrm>
          <a:prstGeom prst="rect">
            <a:avLst/>
          </a:prstGeom>
          <a:noFill/>
        </p:spPr>
        <p:txBody>
          <a:bodyPr wrap="none" rtlCol="0">
            <a:spAutoFit/>
          </a:bodyPr>
          <a:lstStyle/>
          <a:p>
            <a:pPr algn="ctr"/>
            <a:r>
              <a:rPr lang="en-NZ" sz="3600" dirty="0" smtClean="0"/>
              <a:t>0</a:t>
            </a:r>
            <a:endParaRPr lang="en-NZ" sz="3600" dirty="0"/>
          </a:p>
        </p:txBody>
      </p:sp>
      <p:sp>
        <p:nvSpPr>
          <p:cNvPr id="16" name="TextBox 15"/>
          <p:cNvSpPr txBox="1"/>
          <p:nvPr/>
        </p:nvSpPr>
        <p:spPr>
          <a:xfrm>
            <a:off x="9866004" y="4877260"/>
            <a:ext cx="1977850" cy="584775"/>
          </a:xfrm>
          <a:prstGeom prst="rect">
            <a:avLst/>
          </a:prstGeom>
          <a:solidFill>
            <a:srgbClr val="4A9CBB"/>
          </a:solidFill>
        </p:spPr>
        <p:txBody>
          <a:bodyPr wrap="none" rtlCol="0">
            <a:spAutoFit/>
          </a:bodyPr>
          <a:lstStyle/>
          <a:p>
            <a:pPr algn="ctr"/>
            <a:r>
              <a:rPr lang="en-NZ" sz="3200" dirty="0" smtClean="0"/>
              <a:t>Interesting</a:t>
            </a:r>
            <a:endParaRPr lang="en-NZ" sz="3200" dirty="0"/>
          </a:p>
        </p:txBody>
      </p:sp>
    </p:spTree>
    <p:extLst>
      <p:ext uri="{BB962C8B-B14F-4D97-AF65-F5344CB8AC3E}">
        <p14:creationId xmlns:p14="http://schemas.microsoft.com/office/powerpoint/2010/main" val="230964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418" y="0"/>
            <a:ext cx="12242418" cy="6863319"/>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sp>
        <p:nvSpPr>
          <p:cNvPr id="6" name="Right Arrow 5"/>
          <p:cNvSpPr/>
          <p:nvPr/>
        </p:nvSpPr>
        <p:spPr>
          <a:xfrm rot="16200000">
            <a:off x="9293279" y="1350736"/>
            <a:ext cx="3054004" cy="1075546"/>
          </a:xfrm>
          <a:prstGeom prst="rightArrow">
            <a:avLst/>
          </a:prstGeom>
          <a:solidFill>
            <a:srgbClr val="316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ight Arrow 6"/>
          <p:cNvSpPr/>
          <p:nvPr/>
        </p:nvSpPr>
        <p:spPr>
          <a:xfrm rot="5400000">
            <a:off x="9272213" y="4463020"/>
            <a:ext cx="3097735" cy="1075546"/>
          </a:xfrm>
          <a:prstGeom prst="rightArrow">
            <a:avLst/>
          </a:prstGeom>
          <a:solidFill>
            <a:srgbClr val="316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075660" y="2502633"/>
            <a:ext cx="10129769" cy="1751732"/>
          </a:xfrm>
          <a:prstGeom prst="rect">
            <a:avLst/>
          </a:prstGeom>
          <a:solidFill>
            <a:srgbClr val="B3D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cxnSp>
        <p:nvCxnSpPr>
          <p:cNvPr id="9" name="Straight Connector 8"/>
          <p:cNvCxnSpPr/>
          <p:nvPr/>
        </p:nvCxnSpPr>
        <p:spPr>
          <a:xfrm>
            <a:off x="2100676" y="3378499"/>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087245" y="272608"/>
            <a:ext cx="1" cy="61881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867733" y="1478519"/>
            <a:ext cx="1977850" cy="584775"/>
          </a:xfrm>
          <a:prstGeom prst="rect">
            <a:avLst/>
          </a:prstGeom>
          <a:solidFill>
            <a:srgbClr val="4A9CBB"/>
          </a:solidFill>
        </p:spPr>
        <p:txBody>
          <a:bodyPr wrap="none" rtlCol="0">
            <a:spAutoFit/>
          </a:bodyPr>
          <a:lstStyle/>
          <a:p>
            <a:pPr algn="ctr"/>
            <a:r>
              <a:rPr lang="en-NZ" sz="3200" dirty="0" smtClean="0"/>
              <a:t>Interesting</a:t>
            </a:r>
            <a:endParaRPr lang="en-NZ" sz="3200" dirty="0"/>
          </a:p>
        </p:txBody>
      </p:sp>
      <p:sp>
        <p:nvSpPr>
          <p:cNvPr id="12" name="TextBox 11"/>
          <p:cNvSpPr txBox="1"/>
          <p:nvPr/>
        </p:nvSpPr>
        <p:spPr>
          <a:xfrm>
            <a:off x="9939460" y="3096904"/>
            <a:ext cx="1761636" cy="584775"/>
          </a:xfrm>
          <a:prstGeom prst="rect">
            <a:avLst/>
          </a:prstGeom>
          <a:noFill/>
        </p:spPr>
        <p:txBody>
          <a:bodyPr wrap="none" rtlCol="0">
            <a:spAutoFit/>
          </a:bodyPr>
          <a:lstStyle/>
          <a:p>
            <a:pPr algn="ctr"/>
            <a:r>
              <a:rPr lang="en-NZ" sz="3200" dirty="0" smtClean="0"/>
              <a:t>Ignorable</a:t>
            </a:r>
            <a:endParaRPr lang="en-NZ" sz="3200" dirty="0"/>
          </a:p>
        </p:txBody>
      </p:sp>
      <p:sp>
        <p:nvSpPr>
          <p:cNvPr id="13" name="TextBox 12"/>
          <p:cNvSpPr txBox="1"/>
          <p:nvPr/>
        </p:nvSpPr>
        <p:spPr>
          <a:xfrm rot="16200000">
            <a:off x="-634351" y="3003445"/>
            <a:ext cx="3918445" cy="646331"/>
          </a:xfrm>
          <a:prstGeom prst="rect">
            <a:avLst/>
          </a:prstGeom>
          <a:noFill/>
        </p:spPr>
        <p:txBody>
          <a:bodyPr wrap="none" rtlCol="0">
            <a:spAutoFit/>
          </a:bodyPr>
          <a:lstStyle/>
          <a:p>
            <a:pPr algn="ctr"/>
            <a:r>
              <a:rPr lang="en-NZ" sz="3600" dirty="0" smtClean="0"/>
              <a:t>Difference in means</a:t>
            </a:r>
            <a:endParaRPr lang="en-NZ" sz="3600" dirty="0"/>
          </a:p>
        </p:txBody>
      </p:sp>
      <p:sp>
        <p:nvSpPr>
          <p:cNvPr id="14" name="TextBox 13"/>
          <p:cNvSpPr txBox="1"/>
          <p:nvPr/>
        </p:nvSpPr>
        <p:spPr>
          <a:xfrm>
            <a:off x="1681365" y="3033422"/>
            <a:ext cx="418705" cy="646331"/>
          </a:xfrm>
          <a:prstGeom prst="rect">
            <a:avLst/>
          </a:prstGeom>
          <a:noFill/>
        </p:spPr>
        <p:txBody>
          <a:bodyPr wrap="none" rtlCol="0">
            <a:spAutoFit/>
          </a:bodyPr>
          <a:lstStyle/>
          <a:p>
            <a:pPr algn="ctr"/>
            <a:r>
              <a:rPr lang="en-NZ" sz="3600" dirty="0" smtClean="0"/>
              <a:t>0</a:t>
            </a:r>
            <a:endParaRPr lang="en-NZ" sz="3600" dirty="0"/>
          </a:p>
        </p:txBody>
      </p:sp>
      <p:cxnSp>
        <p:nvCxnSpPr>
          <p:cNvPr id="15" name="Straight Connector 14"/>
          <p:cNvCxnSpPr/>
          <p:nvPr/>
        </p:nvCxnSpPr>
        <p:spPr>
          <a:xfrm flipV="1">
            <a:off x="5277593" y="665665"/>
            <a:ext cx="42724" cy="3376946"/>
          </a:xfrm>
          <a:prstGeom prst="line">
            <a:avLst/>
          </a:prstGeom>
          <a:ln w="5715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866004" y="4877260"/>
            <a:ext cx="1977850" cy="584775"/>
          </a:xfrm>
          <a:prstGeom prst="rect">
            <a:avLst/>
          </a:prstGeom>
          <a:solidFill>
            <a:srgbClr val="4A9CBB"/>
          </a:solidFill>
        </p:spPr>
        <p:txBody>
          <a:bodyPr wrap="none" rtlCol="0">
            <a:spAutoFit/>
          </a:bodyPr>
          <a:lstStyle/>
          <a:p>
            <a:pPr algn="ctr"/>
            <a:r>
              <a:rPr lang="en-NZ" sz="3200" dirty="0" smtClean="0"/>
              <a:t>Interesting</a:t>
            </a:r>
            <a:endParaRPr lang="en-NZ" sz="3200" dirty="0"/>
          </a:p>
        </p:txBody>
      </p:sp>
      <p:cxnSp>
        <p:nvCxnSpPr>
          <p:cNvPr id="17" name="Straight Connector 16"/>
          <p:cNvCxnSpPr/>
          <p:nvPr/>
        </p:nvCxnSpPr>
        <p:spPr>
          <a:xfrm flipV="1">
            <a:off x="8510488" y="665665"/>
            <a:ext cx="17783" cy="995390"/>
          </a:xfrm>
          <a:prstGeom prst="line">
            <a:avLst/>
          </a:prstGeom>
          <a:ln w="5715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410891" y="1039374"/>
            <a:ext cx="213915" cy="2139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p:cNvSpPr/>
          <p:nvPr/>
        </p:nvSpPr>
        <p:spPr>
          <a:xfrm>
            <a:off x="5192631" y="2247181"/>
            <a:ext cx="213915" cy="2139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0" name="Group 19"/>
          <p:cNvGrpSpPr/>
          <p:nvPr/>
        </p:nvGrpSpPr>
        <p:grpSpPr>
          <a:xfrm>
            <a:off x="6821804" y="2578944"/>
            <a:ext cx="213915" cy="674280"/>
            <a:chOff x="6821804" y="2379217"/>
            <a:chExt cx="213915" cy="674280"/>
          </a:xfrm>
        </p:grpSpPr>
        <p:sp>
          <p:nvSpPr>
            <p:cNvPr id="21" name="Oval 20"/>
            <p:cNvSpPr/>
            <p:nvPr/>
          </p:nvSpPr>
          <p:spPr>
            <a:xfrm>
              <a:off x="6821804" y="2609400"/>
              <a:ext cx="213915" cy="2139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22" name="Straight Connector 21"/>
            <p:cNvCxnSpPr/>
            <p:nvPr/>
          </p:nvCxnSpPr>
          <p:spPr>
            <a:xfrm flipH="1">
              <a:off x="6921518" y="2379217"/>
              <a:ext cx="14486" cy="674280"/>
            </a:xfrm>
            <a:prstGeom prst="line">
              <a:avLst/>
            </a:prstGeom>
            <a:ln w="5715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603682" y="2838027"/>
            <a:ext cx="213915" cy="767456"/>
            <a:chOff x="6821804" y="2379217"/>
            <a:chExt cx="213915" cy="674280"/>
          </a:xfrm>
        </p:grpSpPr>
        <p:sp>
          <p:nvSpPr>
            <p:cNvPr id="24" name="Oval 23"/>
            <p:cNvSpPr/>
            <p:nvPr/>
          </p:nvSpPr>
          <p:spPr>
            <a:xfrm>
              <a:off x="6821804" y="2623211"/>
              <a:ext cx="213915" cy="2001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25" name="Straight Connector 24"/>
            <p:cNvCxnSpPr/>
            <p:nvPr/>
          </p:nvCxnSpPr>
          <p:spPr>
            <a:xfrm flipH="1">
              <a:off x="6921518" y="2379217"/>
              <a:ext cx="14486" cy="674280"/>
            </a:xfrm>
            <a:prstGeom prst="line">
              <a:avLst/>
            </a:prstGeom>
            <a:ln w="5715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8422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70970"/>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grpSp>
        <p:nvGrpSpPr>
          <p:cNvPr id="3" name="Group 2"/>
          <p:cNvGrpSpPr/>
          <p:nvPr/>
        </p:nvGrpSpPr>
        <p:grpSpPr>
          <a:xfrm>
            <a:off x="4290977" y="837397"/>
            <a:ext cx="7334450" cy="4475748"/>
            <a:chOff x="2233061" y="837397"/>
            <a:chExt cx="7334450" cy="4475748"/>
          </a:xfrm>
        </p:grpSpPr>
        <p:cxnSp>
          <p:nvCxnSpPr>
            <p:cNvPr id="4" name="Straight Connector 3"/>
            <p:cNvCxnSpPr/>
            <p:nvPr/>
          </p:nvCxnSpPr>
          <p:spPr>
            <a:xfrm>
              <a:off x="2233061" y="5284270"/>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233061" y="837397"/>
              <a:ext cx="0" cy="44757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760322" y="3601033"/>
            <a:ext cx="134754" cy="940620"/>
            <a:chOff x="3486750" y="3434242"/>
            <a:chExt cx="134754" cy="940620"/>
          </a:xfrm>
        </p:grpSpPr>
        <p:sp>
          <p:nvSpPr>
            <p:cNvPr id="7" name="Oval 6"/>
            <p:cNvSpPr/>
            <p:nvPr/>
          </p:nvSpPr>
          <p:spPr>
            <a:xfrm>
              <a:off x="3486750" y="378994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p:cNvSpPr/>
            <p:nvPr/>
          </p:nvSpPr>
          <p:spPr>
            <a:xfrm>
              <a:off x="3486750" y="399221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9" name="Oval 8"/>
            <p:cNvSpPr/>
            <p:nvPr/>
          </p:nvSpPr>
          <p:spPr>
            <a:xfrm>
              <a:off x="3486750" y="343424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0" name="Oval 9"/>
            <p:cNvSpPr/>
            <p:nvPr/>
          </p:nvSpPr>
          <p:spPr>
            <a:xfrm>
              <a:off x="3486750" y="364797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1" name="Oval 10"/>
            <p:cNvSpPr/>
            <p:nvPr/>
          </p:nvSpPr>
          <p:spPr>
            <a:xfrm>
              <a:off x="3486750" y="4240108"/>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grpSp>
      <p:grpSp>
        <p:nvGrpSpPr>
          <p:cNvPr id="12" name="Group 11"/>
          <p:cNvGrpSpPr/>
          <p:nvPr/>
        </p:nvGrpSpPr>
        <p:grpSpPr>
          <a:xfrm>
            <a:off x="9183446" y="1535006"/>
            <a:ext cx="134754" cy="916094"/>
            <a:chOff x="8075154" y="1504374"/>
            <a:chExt cx="134754" cy="916094"/>
          </a:xfrm>
        </p:grpSpPr>
        <p:sp>
          <p:nvSpPr>
            <p:cNvPr id="13" name="Oval 12"/>
            <p:cNvSpPr/>
            <p:nvPr/>
          </p:nvSpPr>
          <p:spPr>
            <a:xfrm>
              <a:off x="8075154" y="192817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8075154" y="208231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5" name="Oval 14"/>
            <p:cNvSpPr/>
            <p:nvPr/>
          </p:nvSpPr>
          <p:spPr>
            <a:xfrm>
              <a:off x="8075154" y="1504374"/>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6" name="Oval 15"/>
            <p:cNvSpPr/>
            <p:nvPr/>
          </p:nvSpPr>
          <p:spPr>
            <a:xfrm>
              <a:off x="8075154" y="1789025"/>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7" name="Oval 16"/>
            <p:cNvSpPr/>
            <p:nvPr/>
          </p:nvSpPr>
          <p:spPr>
            <a:xfrm>
              <a:off x="8075154" y="2285714"/>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88" y="3067351"/>
            <a:ext cx="3519868" cy="3803619"/>
          </a:xfrm>
          <a:prstGeom prst="rect">
            <a:avLst/>
          </a:prstGeom>
        </p:spPr>
      </p:pic>
      <p:sp>
        <p:nvSpPr>
          <p:cNvPr id="19" name="TextBox 18"/>
          <p:cNvSpPr txBox="1"/>
          <p:nvPr/>
        </p:nvSpPr>
        <p:spPr>
          <a:xfrm>
            <a:off x="6349042" y="5549852"/>
            <a:ext cx="957314" cy="584775"/>
          </a:xfrm>
          <a:prstGeom prst="rect">
            <a:avLst/>
          </a:prstGeom>
          <a:noFill/>
        </p:spPr>
        <p:txBody>
          <a:bodyPr wrap="none" rtlCol="0">
            <a:spAutoFit/>
          </a:bodyPr>
          <a:lstStyle/>
          <a:p>
            <a:pPr algn="ctr"/>
            <a:r>
              <a:rPr lang="en-NZ" sz="3200" dirty="0" smtClean="0"/>
              <a:t>Now</a:t>
            </a:r>
            <a:endParaRPr lang="en-NZ" sz="3200" dirty="0"/>
          </a:p>
        </p:txBody>
      </p:sp>
      <p:sp>
        <p:nvSpPr>
          <p:cNvPr id="20" name="TextBox 19"/>
          <p:cNvSpPr txBox="1"/>
          <p:nvPr/>
        </p:nvSpPr>
        <p:spPr>
          <a:xfrm>
            <a:off x="8608149" y="5549852"/>
            <a:ext cx="1285353" cy="584775"/>
          </a:xfrm>
          <a:prstGeom prst="rect">
            <a:avLst/>
          </a:prstGeom>
          <a:noFill/>
        </p:spPr>
        <p:txBody>
          <a:bodyPr wrap="none" rtlCol="0">
            <a:spAutoFit/>
          </a:bodyPr>
          <a:lstStyle/>
          <a:p>
            <a:pPr algn="ctr"/>
            <a:r>
              <a:rPr lang="en-NZ" sz="3200" dirty="0"/>
              <a:t>F</a:t>
            </a:r>
            <a:r>
              <a:rPr lang="en-NZ" sz="3200" dirty="0" smtClean="0"/>
              <a:t>uture</a:t>
            </a:r>
            <a:endParaRPr lang="en-NZ" sz="3200" dirty="0"/>
          </a:p>
        </p:txBody>
      </p:sp>
      <p:sp>
        <p:nvSpPr>
          <p:cNvPr id="21" name="TextBox 20"/>
          <p:cNvSpPr txBox="1"/>
          <p:nvPr/>
        </p:nvSpPr>
        <p:spPr>
          <a:xfrm rot="16200000">
            <a:off x="2706614" y="2782883"/>
            <a:ext cx="2201308" cy="584775"/>
          </a:xfrm>
          <a:prstGeom prst="rect">
            <a:avLst/>
          </a:prstGeom>
          <a:noFill/>
        </p:spPr>
        <p:txBody>
          <a:bodyPr wrap="none" rtlCol="0">
            <a:spAutoFit/>
          </a:bodyPr>
          <a:lstStyle/>
          <a:p>
            <a:pPr algn="ctr"/>
            <a:r>
              <a:rPr lang="en-NZ" sz="3200" dirty="0" smtClean="0"/>
              <a:t>Growth rate</a:t>
            </a:r>
            <a:endParaRPr lang="en-NZ" sz="3200" dirty="0"/>
          </a:p>
        </p:txBody>
      </p:sp>
    </p:spTree>
    <p:extLst>
      <p:ext uri="{BB962C8B-B14F-4D97-AF65-F5344CB8AC3E}">
        <p14:creationId xmlns:p14="http://schemas.microsoft.com/office/powerpoint/2010/main" val="230469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7193" y="-13970"/>
            <a:ext cx="12299950" cy="6870970"/>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cxnSp>
        <p:nvCxnSpPr>
          <p:cNvPr id="11" name="Straight Connector 10"/>
          <p:cNvCxnSpPr/>
          <p:nvPr/>
        </p:nvCxnSpPr>
        <p:spPr>
          <a:xfrm>
            <a:off x="4290977" y="4839770"/>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290977" y="392897"/>
            <a:ext cx="0" cy="44757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536120" y="265365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Oval 41"/>
          <p:cNvSpPr/>
          <p:nvPr/>
        </p:nvSpPr>
        <p:spPr>
          <a:xfrm>
            <a:off x="9542116" y="136801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5" name="TextBox 24"/>
          <p:cNvSpPr txBox="1"/>
          <p:nvPr/>
        </p:nvSpPr>
        <p:spPr>
          <a:xfrm rot="16200000">
            <a:off x="2706614" y="2338383"/>
            <a:ext cx="2201308" cy="584775"/>
          </a:xfrm>
          <a:prstGeom prst="rect">
            <a:avLst/>
          </a:prstGeom>
          <a:noFill/>
        </p:spPr>
        <p:txBody>
          <a:bodyPr wrap="none" rtlCol="0">
            <a:spAutoFit/>
          </a:bodyPr>
          <a:lstStyle/>
          <a:p>
            <a:pPr algn="ctr"/>
            <a:r>
              <a:rPr lang="en-NZ" sz="3200" dirty="0" smtClean="0"/>
              <a:t>Growth rate</a:t>
            </a:r>
            <a:endParaRPr lang="en-NZ" sz="3200" dirty="0"/>
          </a:p>
        </p:txBody>
      </p:sp>
      <p:sp>
        <p:nvSpPr>
          <p:cNvPr id="38" name="Oval 37"/>
          <p:cNvSpPr/>
          <p:nvPr/>
        </p:nvSpPr>
        <p:spPr>
          <a:xfrm>
            <a:off x="5033122" y="361182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6" name="TextBox 45"/>
          <p:cNvSpPr txBox="1"/>
          <p:nvPr/>
        </p:nvSpPr>
        <p:spPr>
          <a:xfrm rot="2400000">
            <a:off x="4741136" y="5504417"/>
            <a:ext cx="2428485" cy="584775"/>
          </a:xfrm>
          <a:prstGeom prst="rect">
            <a:avLst/>
          </a:prstGeom>
          <a:noFill/>
        </p:spPr>
        <p:txBody>
          <a:bodyPr wrap="none" rtlCol="0">
            <a:spAutoFit/>
          </a:bodyPr>
          <a:lstStyle/>
          <a:p>
            <a:pPr algn="ctr"/>
            <a:r>
              <a:rPr lang="en-NZ" sz="3200" dirty="0" smtClean="0"/>
              <a:t>Pre-industrial</a:t>
            </a:r>
            <a:endParaRPr lang="en-NZ" sz="3200" dirty="0"/>
          </a:p>
        </p:txBody>
      </p:sp>
      <p:sp>
        <p:nvSpPr>
          <p:cNvPr id="47" name="TextBox 46"/>
          <p:cNvSpPr txBox="1"/>
          <p:nvPr/>
        </p:nvSpPr>
        <p:spPr>
          <a:xfrm rot="2400000">
            <a:off x="6401569" y="5051169"/>
            <a:ext cx="1018228" cy="584775"/>
          </a:xfrm>
          <a:prstGeom prst="rect">
            <a:avLst/>
          </a:prstGeom>
          <a:noFill/>
        </p:spPr>
        <p:txBody>
          <a:bodyPr wrap="none" rtlCol="0">
            <a:spAutoFit/>
          </a:bodyPr>
          <a:lstStyle/>
          <a:p>
            <a:pPr algn="ctr"/>
            <a:r>
              <a:rPr lang="en-NZ" sz="3200" dirty="0" smtClean="0"/>
              <a:t>2020</a:t>
            </a:r>
            <a:endParaRPr lang="en-NZ" sz="3200" dirty="0"/>
          </a:p>
        </p:txBody>
      </p:sp>
      <p:sp>
        <p:nvSpPr>
          <p:cNvPr id="48" name="TextBox 47"/>
          <p:cNvSpPr txBox="1"/>
          <p:nvPr/>
        </p:nvSpPr>
        <p:spPr>
          <a:xfrm rot="2400000">
            <a:off x="7909045" y="5051169"/>
            <a:ext cx="1018228" cy="584775"/>
          </a:xfrm>
          <a:prstGeom prst="rect">
            <a:avLst/>
          </a:prstGeom>
          <a:noFill/>
        </p:spPr>
        <p:txBody>
          <a:bodyPr wrap="none" rtlCol="0">
            <a:spAutoFit/>
          </a:bodyPr>
          <a:lstStyle/>
          <a:p>
            <a:pPr algn="ctr"/>
            <a:r>
              <a:rPr lang="en-NZ" sz="3200" dirty="0" smtClean="0"/>
              <a:t>2060</a:t>
            </a:r>
            <a:endParaRPr lang="en-NZ" sz="3200" dirty="0"/>
          </a:p>
        </p:txBody>
      </p:sp>
      <p:sp>
        <p:nvSpPr>
          <p:cNvPr id="49" name="TextBox 48"/>
          <p:cNvSpPr txBox="1"/>
          <p:nvPr/>
        </p:nvSpPr>
        <p:spPr>
          <a:xfrm rot="2400000">
            <a:off x="9403821" y="5051169"/>
            <a:ext cx="1018228" cy="584775"/>
          </a:xfrm>
          <a:prstGeom prst="rect">
            <a:avLst/>
          </a:prstGeom>
          <a:noFill/>
        </p:spPr>
        <p:txBody>
          <a:bodyPr wrap="none" rtlCol="0">
            <a:spAutoFit/>
          </a:bodyPr>
          <a:lstStyle/>
          <a:p>
            <a:pPr algn="ctr"/>
            <a:r>
              <a:rPr lang="en-NZ" sz="3200" dirty="0" smtClean="0"/>
              <a:t>2100</a:t>
            </a:r>
            <a:endParaRPr lang="en-NZ" sz="3200" dirty="0"/>
          </a:p>
        </p:txBody>
      </p:sp>
      <p:sp>
        <p:nvSpPr>
          <p:cNvPr id="50" name="TextBox 49"/>
          <p:cNvSpPr txBox="1"/>
          <p:nvPr/>
        </p:nvSpPr>
        <p:spPr>
          <a:xfrm rot="2400000">
            <a:off x="10898596" y="5051169"/>
            <a:ext cx="1018228" cy="584775"/>
          </a:xfrm>
          <a:prstGeom prst="rect">
            <a:avLst/>
          </a:prstGeom>
          <a:noFill/>
        </p:spPr>
        <p:txBody>
          <a:bodyPr wrap="none" rtlCol="0">
            <a:spAutoFit/>
          </a:bodyPr>
          <a:lstStyle/>
          <a:p>
            <a:pPr algn="ctr"/>
            <a:r>
              <a:rPr lang="en-NZ" sz="3200" dirty="0" smtClean="0"/>
              <a:t>2200</a:t>
            </a:r>
            <a:endParaRPr lang="en-NZ" sz="3200" dirty="0"/>
          </a:p>
        </p:txBody>
      </p:sp>
      <p:sp>
        <p:nvSpPr>
          <p:cNvPr id="54" name="Oval 53"/>
          <p:cNvSpPr/>
          <p:nvPr/>
        </p:nvSpPr>
        <p:spPr>
          <a:xfrm>
            <a:off x="8039118" y="181203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9" name="Oval 58"/>
          <p:cNvSpPr/>
          <p:nvPr/>
        </p:nvSpPr>
        <p:spPr>
          <a:xfrm>
            <a:off x="11045116" y="217721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66" y="2868558"/>
            <a:ext cx="4138110" cy="4000173"/>
          </a:xfrm>
          <a:prstGeom prst="rect">
            <a:avLst/>
          </a:prstGeom>
        </p:spPr>
      </p:pic>
      <p:sp>
        <p:nvSpPr>
          <p:cNvPr id="2" name="Freeform 1"/>
          <p:cNvSpPr/>
          <p:nvPr/>
        </p:nvSpPr>
        <p:spPr>
          <a:xfrm>
            <a:off x="4754880" y="1420877"/>
            <a:ext cx="6755130" cy="2476753"/>
          </a:xfrm>
          <a:custGeom>
            <a:avLst/>
            <a:gdLst>
              <a:gd name="connsiteX0" fmla="*/ 0 w 7098030"/>
              <a:gd name="connsiteY0" fmla="*/ 3110631 h 3110631"/>
              <a:gd name="connsiteX1" fmla="*/ 4777740 w 7098030"/>
              <a:gd name="connsiteY1" fmla="*/ 35961 h 3110631"/>
              <a:gd name="connsiteX2" fmla="*/ 7098030 w 7098030"/>
              <a:gd name="connsiteY2" fmla="*/ 1704741 h 3110631"/>
            </a:gdLst>
            <a:ahLst/>
            <a:cxnLst>
              <a:cxn ang="0">
                <a:pos x="connsiteX0" y="connsiteY0"/>
              </a:cxn>
              <a:cxn ang="0">
                <a:pos x="connsiteX1" y="connsiteY1"/>
              </a:cxn>
              <a:cxn ang="0">
                <a:pos x="connsiteX2" y="connsiteY2"/>
              </a:cxn>
            </a:cxnLst>
            <a:rect l="l" t="t" r="r" b="b"/>
            <a:pathLst>
              <a:path w="7098030" h="3110631">
                <a:moveTo>
                  <a:pt x="0" y="3110631"/>
                </a:moveTo>
                <a:cubicBezTo>
                  <a:pt x="1797367" y="1690453"/>
                  <a:pt x="3594735" y="270276"/>
                  <a:pt x="4777740" y="35961"/>
                </a:cubicBezTo>
                <a:cubicBezTo>
                  <a:pt x="5960745" y="-198354"/>
                  <a:pt x="6529387" y="753193"/>
                  <a:pt x="7098030" y="1704741"/>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9018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7193" y="-13970"/>
            <a:ext cx="12299950" cy="6870970"/>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cxnSp>
        <p:nvCxnSpPr>
          <p:cNvPr id="11" name="Straight Connector 10"/>
          <p:cNvCxnSpPr/>
          <p:nvPr/>
        </p:nvCxnSpPr>
        <p:spPr>
          <a:xfrm>
            <a:off x="4290977" y="4839770"/>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290977" y="392897"/>
            <a:ext cx="0" cy="44757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536120" y="265365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Oval 41"/>
          <p:cNvSpPr/>
          <p:nvPr/>
        </p:nvSpPr>
        <p:spPr>
          <a:xfrm>
            <a:off x="9542116" y="136801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5" name="TextBox 24"/>
          <p:cNvSpPr txBox="1"/>
          <p:nvPr/>
        </p:nvSpPr>
        <p:spPr>
          <a:xfrm rot="16200000">
            <a:off x="2706614" y="2338383"/>
            <a:ext cx="2201308" cy="584775"/>
          </a:xfrm>
          <a:prstGeom prst="rect">
            <a:avLst/>
          </a:prstGeom>
          <a:noFill/>
        </p:spPr>
        <p:txBody>
          <a:bodyPr wrap="none" rtlCol="0">
            <a:spAutoFit/>
          </a:bodyPr>
          <a:lstStyle/>
          <a:p>
            <a:pPr algn="ctr"/>
            <a:r>
              <a:rPr lang="en-NZ" sz="3200" dirty="0" smtClean="0"/>
              <a:t>Growth rate</a:t>
            </a:r>
            <a:endParaRPr lang="en-NZ" sz="3200" dirty="0"/>
          </a:p>
        </p:txBody>
      </p:sp>
      <p:sp>
        <p:nvSpPr>
          <p:cNvPr id="38" name="Oval 37"/>
          <p:cNvSpPr/>
          <p:nvPr/>
        </p:nvSpPr>
        <p:spPr>
          <a:xfrm>
            <a:off x="5033122" y="361182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6" name="TextBox 45"/>
          <p:cNvSpPr txBox="1"/>
          <p:nvPr/>
        </p:nvSpPr>
        <p:spPr>
          <a:xfrm rot="2400000">
            <a:off x="4741136" y="5504417"/>
            <a:ext cx="2428485" cy="584775"/>
          </a:xfrm>
          <a:prstGeom prst="rect">
            <a:avLst/>
          </a:prstGeom>
          <a:noFill/>
        </p:spPr>
        <p:txBody>
          <a:bodyPr wrap="none" rtlCol="0">
            <a:spAutoFit/>
          </a:bodyPr>
          <a:lstStyle/>
          <a:p>
            <a:pPr algn="ctr"/>
            <a:r>
              <a:rPr lang="en-NZ" sz="3200" dirty="0" smtClean="0"/>
              <a:t>Pre-industrial</a:t>
            </a:r>
            <a:endParaRPr lang="en-NZ" sz="3200" dirty="0"/>
          </a:p>
        </p:txBody>
      </p:sp>
      <p:sp>
        <p:nvSpPr>
          <p:cNvPr id="47" name="TextBox 46"/>
          <p:cNvSpPr txBox="1"/>
          <p:nvPr/>
        </p:nvSpPr>
        <p:spPr>
          <a:xfrm rot="2400000">
            <a:off x="6401569" y="5051169"/>
            <a:ext cx="1018228" cy="584775"/>
          </a:xfrm>
          <a:prstGeom prst="rect">
            <a:avLst/>
          </a:prstGeom>
          <a:noFill/>
        </p:spPr>
        <p:txBody>
          <a:bodyPr wrap="none" rtlCol="0">
            <a:spAutoFit/>
          </a:bodyPr>
          <a:lstStyle/>
          <a:p>
            <a:pPr algn="ctr"/>
            <a:r>
              <a:rPr lang="en-NZ" sz="3200" dirty="0" smtClean="0"/>
              <a:t>2020</a:t>
            </a:r>
            <a:endParaRPr lang="en-NZ" sz="3200" dirty="0"/>
          </a:p>
        </p:txBody>
      </p:sp>
      <p:sp>
        <p:nvSpPr>
          <p:cNvPr id="48" name="TextBox 47"/>
          <p:cNvSpPr txBox="1"/>
          <p:nvPr/>
        </p:nvSpPr>
        <p:spPr>
          <a:xfrm rot="2400000">
            <a:off x="7909045" y="5051169"/>
            <a:ext cx="1018228" cy="584775"/>
          </a:xfrm>
          <a:prstGeom prst="rect">
            <a:avLst/>
          </a:prstGeom>
          <a:noFill/>
        </p:spPr>
        <p:txBody>
          <a:bodyPr wrap="none" rtlCol="0">
            <a:spAutoFit/>
          </a:bodyPr>
          <a:lstStyle/>
          <a:p>
            <a:pPr algn="ctr"/>
            <a:r>
              <a:rPr lang="en-NZ" sz="3200" dirty="0" smtClean="0"/>
              <a:t>2060</a:t>
            </a:r>
            <a:endParaRPr lang="en-NZ" sz="3200" dirty="0"/>
          </a:p>
        </p:txBody>
      </p:sp>
      <p:sp>
        <p:nvSpPr>
          <p:cNvPr id="49" name="TextBox 48"/>
          <p:cNvSpPr txBox="1"/>
          <p:nvPr/>
        </p:nvSpPr>
        <p:spPr>
          <a:xfrm rot="2400000">
            <a:off x="9403821" y="5051169"/>
            <a:ext cx="1018228" cy="584775"/>
          </a:xfrm>
          <a:prstGeom prst="rect">
            <a:avLst/>
          </a:prstGeom>
          <a:noFill/>
        </p:spPr>
        <p:txBody>
          <a:bodyPr wrap="none" rtlCol="0">
            <a:spAutoFit/>
          </a:bodyPr>
          <a:lstStyle/>
          <a:p>
            <a:pPr algn="ctr"/>
            <a:r>
              <a:rPr lang="en-NZ" sz="3200" dirty="0" smtClean="0"/>
              <a:t>2100</a:t>
            </a:r>
            <a:endParaRPr lang="en-NZ" sz="3200" dirty="0"/>
          </a:p>
        </p:txBody>
      </p:sp>
      <p:sp>
        <p:nvSpPr>
          <p:cNvPr id="50" name="TextBox 49"/>
          <p:cNvSpPr txBox="1"/>
          <p:nvPr/>
        </p:nvSpPr>
        <p:spPr>
          <a:xfrm rot="2400000">
            <a:off x="10898596" y="5051169"/>
            <a:ext cx="1018228" cy="584775"/>
          </a:xfrm>
          <a:prstGeom prst="rect">
            <a:avLst/>
          </a:prstGeom>
          <a:noFill/>
        </p:spPr>
        <p:txBody>
          <a:bodyPr wrap="none" rtlCol="0">
            <a:spAutoFit/>
          </a:bodyPr>
          <a:lstStyle/>
          <a:p>
            <a:pPr algn="ctr"/>
            <a:r>
              <a:rPr lang="en-NZ" sz="3200" dirty="0" smtClean="0"/>
              <a:t>2200</a:t>
            </a:r>
            <a:endParaRPr lang="en-NZ" sz="3200" dirty="0"/>
          </a:p>
        </p:txBody>
      </p:sp>
      <p:sp>
        <p:nvSpPr>
          <p:cNvPr id="54" name="Oval 53"/>
          <p:cNvSpPr/>
          <p:nvPr/>
        </p:nvSpPr>
        <p:spPr>
          <a:xfrm>
            <a:off x="8039118" y="181203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9" name="Oval 58"/>
          <p:cNvSpPr/>
          <p:nvPr/>
        </p:nvSpPr>
        <p:spPr>
          <a:xfrm>
            <a:off x="11045116" y="217721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66" y="2868558"/>
            <a:ext cx="4138110" cy="4000173"/>
          </a:xfrm>
          <a:prstGeom prst="rect">
            <a:avLst/>
          </a:prstGeom>
        </p:spPr>
      </p:pic>
      <p:sp>
        <p:nvSpPr>
          <p:cNvPr id="2" name="Freeform 1"/>
          <p:cNvSpPr/>
          <p:nvPr/>
        </p:nvSpPr>
        <p:spPr>
          <a:xfrm>
            <a:off x="4754880" y="1420877"/>
            <a:ext cx="6755130" cy="2476753"/>
          </a:xfrm>
          <a:custGeom>
            <a:avLst/>
            <a:gdLst>
              <a:gd name="connsiteX0" fmla="*/ 0 w 7098030"/>
              <a:gd name="connsiteY0" fmla="*/ 3110631 h 3110631"/>
              <a:gd name="connsiteX1" fmla="*/ 4777740 w 7098030"/>
              <a:gd name="connsiteY1" fmla="*/ 35961 h 3110631"/>
              <a:gd name="connsiteX2" fmla="*/ 7098030 w 7098030"/>
              <a:gd name="connsiteY2" fmla="*/ 1704741 h 3110631"/>
            </a:gdLst>
            <a:ahLst/>
            <a:cxnLst>
              <a:cxn ang="0">
                <a:pos x="connsiteX0" y="connsiteY0"/>
              </a:cxn>
              <a:cxn ang="0">
                <a:pos x="connsiteX1" y="connsiteY1"/>
              </a:cxn>
              <a:cxn ang="0">
                <a:pos x="connsiteX2" y="connsiteY2"/>
              </a:cxn>
            </a:cxnLst>
            <a:rect l="l" t="t" r="r" b="b"/>
            <a:pathLst>
              <a:path w="7098030" h="3110631">
                <a:moveTo>
                  <a:pt x="0" y="3110631"/>
                </a:moveTo>
                <a:cubicBezTo>
                  <a:pt x="1797367" y="1690453"/>
                  <a:pt x="3594735" y="270276"/>
                  <a:pt x="4777740" y="35961"/>
                </a:cubicBezTo>
                <a:cubicBezTo>
                  <a:pt x="5960745" y="-198354"/>
                  <a:pt x="6529387" y="753193"/>
                  <a:pt x="7098030" y="1704741"/>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itle 1"/>
          <p:cNvSpPr txBox="1">
            <a:spLocks/>
          </p:cNvSpPr>
          <p:nvPr/>
        </p:nvSpPr>
        <p:spPr>
          <a:xfrm>
            <a:off x="-37192" y="947358"/>
            <a:ext cx="12299950" cy="1555251"/>
          </a:xfrm>
          <a:prstGeom prst="rect">
            <a:avLst/>
          </a:prstGeom>
          <a:solidFill>
            <a:srgbClr val="F2F2F2">
              <a:alpha val="76863"/>
            </a:srgbClr>
          </a:solidFill>
        </p:spPr>
        <p:txBody>
          <a:bodyPr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5400" dirty="0" smtClean="0">
                <a:solidFill>
                  <a:schemeClr val="tx1"/>
                </a:solidFill>
              </a:rPr>
              <a:t>Unless you are a physical scientist, </a:t>
            </a:r>
          </a:p>
          <a:p>
            <a:pPr algn="ctr"/>
            <a:r>
              <a:rPr lang="en-US" sz="5400" dirty="0" smtClean="0">
                <a:solidFill>
                  <a:schemeClr val="tx1"/>
                </a:solidFill>
              </a:rPr>
              <a:t>you </a:t>
            </a:r>
            <a:r>
              <a:rPr lang="en-US" sz="5400" dirty="0" smtClean="0">
                <a:solidFill>
                  <a:schemeClr val="tx1"/>
                </a:solidFill>
              </a:rPr>
              <a:t>are unlikely to see </a:t>
            </a:r>
            <a:r>
              <a:rPr lang="en-US" sz="5400" dirty="0" smtClean="0">
                <a:solidFill>
                  <a:schemeClr val="tx1"/>
                </a:solidFill>
              </a:rPr>
              <a:t>data like this</a:t>
            </a:r>
            <a:endParaRPr lang="en-NZ" sz="5400" dirty="0">
              <a:solidFill>
                <a:schemeClr val="tx1"/>
              </a:solidFill>
            </a:endParaRPr>
          </a:p>
        </p:txBody>
      </p:sp>
    </p:spTree>
    <p:extLst>
      <p:ext uri="{BB962C8B-B14F-4D97-AF65-F5344CB8AC3E}">
        <p14:creationId xmlns:p14="http://schemas.microsoft.com/office/powerpoint/2010/main" val="287231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700" y="-25401"/>
            <a:ext cx="12288520" cy="6894131"/>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cxnSp>
        <p:nvCxnSpPr>
          <p:cNvPr id="11" name="Straight Connector 10"/>
          <p:cNvCxnSpPr/>
          <p:nvPr/>
        </p:nvCxnSpPr>
        <p:spPr>
          <a:xfrm>
            <a:off x="4290977" y="4839770"/>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290977" y="392897"/>
            <a:ext cx="0" cy="44757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536120" y="357315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8" name="Oval 17"/>
          <p:cNvSpPr/>
          <p:nvPr/>
        </p:nvSpPr>
        <p:spPr>
          <a:xfrm>
            <a:off x="6536120" y="291358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0" name="Oval 39"/>
          <p:cNvSpPr/>
          <p:nvPr/>
        </p:nvSpPr>
        <p:spPr>
          <a:xfrm>
            <a:off x="9542116" y="2443145"/>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3" name="Oval 42"/>
          <p:cNvSpPr/>
          <p:nvPr/>
        </p:nvSpPr>
        <p:spPr>
          <a:xfrm>
            <a:off x="9542116" y="199884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5" name="TextBox 24"/>
          <p:cNvSpPr txBox="1"/>
          <p:nvPr/>
        </p:nvSpPr>
        <p:spPr>
          <a:xfrm rot="16200000">
            <a:off x="2706614" y="2338383"/>
            <a:ext cx="2201308" cy="584775"/>
          </a:xfrm>
          <a:prstGeom prst="rect">
            <a:avLst/>
          </a:prstGeom>
          <a:noFill/>
        </p:spPr>
        <p:txBody>
          <a:bodyPr wrap="none" rtlCol="0">
            <a:spAutoFit/>
          </a:bodyPr>
          <a:lstStyle/>
          <a:p>
            <a:pPr algn="ctr"/>
            <a:r>
              <a:rPr lang="en-NZ" sz="3200" dirty="0" smtClean="0"/>
              <a:t>Growth rate</a:t>
            </a:r>
            <a:endParaRPr lang="en-NZ" sz="3200" dirty="0"/>
          </a:p>
        </p:txBody>
      </p:sp>
      <p:sp>
        <p:nvSpPr>
          <p:cNvPr id="37" name="Oval 36"/>
          <p:cNvSpPr/>
          <p:nvPr/>
        </p:nvSpPr>
        <p:spPr>
          <a:xfrm>
            <a:off x="5033122" y="409550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4" name="Oval 43"/>
          <p:cNvSpPr/>
          <p:nvPr/>
        </p:nvSpPr>
        <p:spPr>
          <a:xfrm>
            <a:off x="5033122" y="293846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6" name="TextBox 45"/>
          <p:cNvSpPr txBox="1"/>
          <p:nvPr/>
        </p:nvSpPr>
        <p:spPr>
          <a:xfrm rot="2400000">
            <a:off x="4741136" y="5504417"/>
            <a:ext cx="2428485" cy="584775"/>
          </a:xfrm>
          <a:prstGeom prst="rect">
            <a:avLst/>
          </a:prstGeom>
          <a:noFill/>
        </p:spPr>
        <p:txBody>
          <a:bodyPr wrap="none" rtlCol="0">
            <a:spAutoFit/>
          </a:bodyPr>
          <a:lstStyle/>
          <a:p>
            <a:pPr algn="ctr"/>
            <a:r>
              <a:rPr lang="en-NZ" sz="3200" dirty="0" smtClean="0"/>
              <a:t>Pre-industrial</a:t>
            </a:r>
            <a:endParaRPr lang="en-NZ" sz="3200" dirty="0"/>
          </a:p>
        </p:txBody>
      </p:sp>
      <p:sp>
        <p:nvSpPr>
          <p:cNvPr id="47" name="TextBox 46"/>
          <p:cNvSpPr txBox="1"/>
          <p:nvPr/>
        </p:nvSpPr>
        <p:spPr>
          <a:xfrm rot="2400000">
            <a:off x="6401569" y="5051169"/>
            <a:ext cx="1018228" cy="584775"/>
          </a:xfrm>
          <a:prstGeom prst="rect">
            <a:avLst/>
          </a:prstGeom>
          <a:noFill/>
        </p:spPr>
        <p:txBody>
          <a:bodyPr wrap="none" rtlCol="0">
            <a:spAutoFit/>
          </a:bodyPr>
          <a:lstStyle/>
          <a:p>
            <a:pPr algn="ctr"/>
            <a:r>
              <a:rPr lang="en-NZ" sz="3200" dirty="0" smtClean="0"/>
              <a:t>2020</a:t>
            </a:r>
            <a:endParaRPr lang="en-NZ" sz="3200" dirty="0"/>
          </a:p>
        </p:txBody>
      </p:sp>
      <p:sp>
        <p:nvSpPr>
          <p:cNvPr id="48" name="TextBox 47"/>
          <p:cNvSpPr txBox="1"/>
          <p:nvPr/>
        </p:nvSpPr>
        <p:spPr>
          <a:xfrm rot="2400000">
            <a:off x="7909045" y="5051169"/>
            <a:ext cx="1018228" cy="584775"/>
          </a:xfrm>
          <a:prstGeom prst="rect">
            <a:avLst/>
          </a:prstGeom>
          <a:noFill/>
        </p:spPr>
        <p:txBody>
          <a:bodyPr wrap="none" rtlCol="0">
            <a:spAutoFit/>
          </a:bodyPr>
          <a:lstStyle/>
          <a:p>
            <a:pPr algn="ctr"/>
            <a:r>
              <a:rPr lang="en-NZ" sz="3200" dirty="0" smtClean="0"/>
              <a:t>2060</a:t>
            </a:r>
            <a:endParaRPr lang="en-NZ" sz="3200" dirty="0"/>
          </a:p>
        </p:txBody>
      </p:sp>
      <p:sp>
        <p:nvSpPr>
          <p:cNvPr id="49" name="TextBox 48"/>
          <p:cNvSpPr txBox="1"/>
          <p:nvPr/>
        </p:nvSpPr>
        <p:spPr>
          <a:xfrm rot="2400000">
            <a:off x="9403821" y="5051169"/>
            <a:ext cx="1018228" cy="584775"/>
          </a:xfrm>
          <a:prstGeom prst="rect">
            <a:avLst/>
          </a:prstGeom>
          <a:noFill/>
        </p:spPr>
        <p:txBody>
          <a:bodyPr wrap="none" rtlCol="0">
            <a:spAutoFit/>
          </a:bodyPr>
          <a:lstStyle/>
          <a:p>
            <a:pPr algn="ctr"/>
            <a:r>
              <a:rPr lang="en-NZ" sz="3200" dirty="0" smtClean="0"/>
              <a:t>2100</a:t>
            </a:r>
            <a:endParaRPr lang="en-NZ" sz="3200" dirty="0"/>
          </a:p>
        </p:txBody>
      </p:sp>
      <p:sp>
        <p:nvSpPr>
          <p:cNvPr id="50" name="TextBox 49"/>
          <p:cNvSpPr txBox="1"/>
          <p:nvPr/>
        </p:nvSpPr>
        <p:spPr>
          <a:xfrm rot="2400000">
            <a:off x="10898596" y="5051169"/>
            <a:ext cx="1018228" cy="584775"/>
          </a:xfrm>
          <a:prstGeom prst="rect">
            <a:avLst/>
          </a:prstGeom>
          <a:noFill/>
        </p:spPr>
        <p:txBody>
          <a:bodyPr wrap="none" rtlCol="0">
            <a:spAutoFit/>
          </a:bodyPr>
          <a:lstStyle/>
          <a:p>
            <a:pPr algn="ctr"/>
            <a:r>
              <a:rPr lang="en-NZ" sz="3200" dirty="0" smtClean="0"/>
              <a:t>2200</a:t>
            </a:r>
            <a:endParaRPr lang="en-NZ" sz="3200" dirty="0"/>
          </a:p>
        </p:txBody>
      </p:sp>
      <p:sp>
        <p:nvSpPr>
          <p:cNvPr id="55" name="Oval 54"/>
          <p:cNvSpPr/>
          <p:nvPr/>
        </p:nvSpPr>
        <p:spPr>
          <a:xfrm>
            <a:off x="8039118" y="1971790"/>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6" name="Oval 55"/>
          <p:cNvSpPr/>
          <p:nvPr/>
        </p:nvSpPr>
        <p:spPr>
          <a:xfrm>
            <a:off x="8039118" y="331322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8" name="Oval 57"/>
          <p:cNvSpPr/>
          <p:nvPr/>
        </p:nvSpPr>
        <p:spPr>
          <a:xfrm>
            <a:off x="11045116" y="177175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66" y="2868558"/>
            <a:ext cx="4138110" cy="4000173"/>
          </a:xfrm>
          <a:prstGeom prst="rect">
            <a:avLst/>
          </a:prstGeom>
        </p:spPr>
      </p:pic>
      <p:sp>
        <p:nvSpPr>
          <p:cNvPr id="64" name="Oval 63"/>
          <p:cNvSpPr/>
          <p:nvPr/>
        </p:nvSpPr>
        <p:spPr>
          <a:xfrm>
            <a:off x="11045116" y="275531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5" name="Freeform 64"/>
          <p:cNvSpPr/>
          <p:nvPr/>
        </p:nvSpPr>
        <p:spPr>
          <a:xfrm>
            <a:off x="4754880" y="1420877"/>
            <a:ext cx="6755130" cy="2476753"/>
          </a:xfrm>
          <a:custGeom>
            <a:avLst/>
            <a:gdLst>
              <a:gd name="connsiteX0" fmla="*/ 0 w 7098030"/>
              <a:gd name="connsiteY0" fmla="*/ 3110631 h 3110631"/>
              <a:gd name="connsiteX1" fmla="*/ 4777740 w 7098030"/>
              <a:gd name="connsiteY1" fmla="*/ 35961 h 3110631"/>
              <a:gd name="connsiteX2" fmla="*/ 7098030 w 7098030"/>
              <a:gd name="connsiteY2" fmla="*/ 1704741 h 3110631"/>
            </a:gdLst>
            <a:ahLst/>
            <a:cxnLst>
              <a:cxn ang="0">
                <a:pos x="connsiteX0" y="connsiteY0"/>
              </a:cxn>
              <a:cxn ang="0">
                <a:pos x="connsiteX1" y="connsiteY1"/>
              </a:cxn>
              <a:cxn ang="0">
                <a:pos x="connsiteX2" y="connsiteY2"/>
              </a:cxn>
            </a:cxnLst>
            <a:rect l="l" t="t" r="r" b="b"/>
            <a:pathLst>
              <a:path w="7098030" h="3110631">
                <a:moveTo>
                  <a:pt x="0" y="3110631"/>
                </a:moveTo>
                <a:cubicBezTo>
                  <a:pt x="1797367" y="1690453"/>
                  <a:pt x="3594735" y="270276"/>
                  <a:pt x="4777740" y="35961"/>
                </a:cubicBezTo>
                <a:cubicBezTo>
                  <a:pt x="5960745" y="-198354"/>
                  <a:pt x="6529387" y="753193"/>
                  <a:pt x="7098030" y="1704741"/>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094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700" y="-25401"/>
            <a:ext cx="12204700" cy="6894131"/>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grpSp>
        <p:nvGrpSpPr>
          <p:cNvPr id="14" name="Group 13"/>
          <p:cNvGrpSpPr/>
          <p:nvPr/>
        </p:nvGrpSpPr>
        <p:grpSpPr>
          <a:xfrm>
            <a:off x="4290977" y="392897"/>
            <a:ext cx="7334450" cy="4475748"/>
            <a:chOff x="2233061" y="837397"/>
            <a:chExt cx="7334450" cy="4475748"/>
          </a:xfrm>
        </p:grpSpPr>
        <p:cxnSp>
          <p:nvCxnSpPr>
            <p:cNvPr id="11" name="Straight Connector 10"/>
            <p:cNvCxnSpPr/>
            <p:nvPr/>
          </p:nvCxnSpPr>
          <p:spPr>
            <a:xfrm>
              <a:off x="2233061" y="5284270"/>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33061" y="837397"/>
              <a:ext cx="0" cy="44757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6536120" y="308921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0" name="Oval 19"/>
          <p:cNvSpPr/>
          <p:nvPr/>
        </p:nvSpPr>
        <p:spPr>
          <a:xfrm>
            <a:off x="6536120" y="322414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1" name="Oval 40"/>
          <p:cNvSpPr/>
          <p:nvPr/>
        </p:nvSpPr>
        <p:spPr>
          <a:xfrm>
            <a:off x="9542116" y="69680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2" name="Oval 41"/>
          <p:cNvSpPr/>
          <p:nvPr/>
        </p:nvSpPr>
        <p:spPr>
          <a:xfrm>
            <a:off x="9542116" y="137515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5" name="TextBox 24"/>
          <p:cNvSpPr txBox="1"/>
          <p:nvPr/>
        </p:nvSpPr>
        <p:spPr>
          <a:xfrm rot="16200000">
            <a:off x="2706614" y="2338383"/>
            <a:ext cx="2201308" cy="584775"/>
          </a:xfrm>
          <a:prstGeom prst="rect">
            <a:avLst/>
          </a:prstGeom>
          <a:noFill/>
        </p:spPr>
        <p:txBody>
          <a:bodyPr wrap="none" rtlCol="0">
            <a:spAutoFit/>
          </a:bodyPr>
          <a:lstStyle/>
          <a:p>
            <a:pPr algn="ctr"/>
            <a:r>
              <a:rPr lang="en-NZ" sz="3200" dirty="0" smtClean="0"/>
              <a:t>Growth rate</a:t>
            </a:r>
            <a:endParaRPr lang="en-NZ" sz="3200" dirty="0"/>
          </a:p>
        </p:txBody>
      </p:sp>
      <p:sp>
        <p:nvSpPr>
          <p:cNvPr id="37" name="Oval 36"/>
          <p:cNvSpPr/>
          <p:nvPr/>
        </p:nvSpPr>
        <p:spPr>
          <a:xfrm>
            <a:off x="5033122" y="409550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5" name="Oval 44"/>
          <p:cNvSpPr/>
          <p:nvPr/>
        </p:nvSpPr>
        <p:spPr>
          <a:xfrm>
            <a:off x="5033122" y="450849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6" name="TextBox 45"/>
          <p:cNvSpPr txBox="1"/>
          <p:nvPr/>
        </p:nvSpPr>
        <p:spPr>
          <a:xfrm rot="2400000">
            <a:off x="4741136" y="5504417"/>
            <a:ext cx="2428485" cy="584775"/>
          </a:xfrm>
          <a:prstGeom prst="rect">
            <a:avLst/>
          </a:prstGeom>
          <a:noFill/>
        </p:spPr>
        <p:txBody>
          <a:bodyPr wrap="none" rtlCol="0">
            <a:spAutoFit/>
          </a:bodyPr>
          <a:lstStyle/>
          <a:p>
            <a:pPr algn="ctr"/>
            <a:r>
              <a:rPr lang="en-NZ" sz="3200" dirty="0" smtClean="0"/>
              <a:t>Pre-industrial</a:t>
            </a:r>
            <a:endParaRPr lang="en-NZ" sz="3200" dirty="0"/>
          </a:p>
        </p:txBody>
      </p:sp>
      <p:sp>
        <p:nvSpPr>
          <p:cNvPr id="47" name="TextBox 46"/>
          <p:cNvSpPr txBox="1"/>
          <p:nvPr/>
        </p:nvSpPr>
        <p:spPr>
          <a:xfrm rot="2400000">
            <a:off x="6401569" y="5051169"/>
            <a:ext cx="1018228" cy="584775"/>
          </a:xfrm>
          <a:prstGeom prst="rect">
            <a:avLst/>
          </a:prstGeom>
          <a:noFill/>
        </p:spPr>
        <p:txBody>
          <a:bodyPr wrap="none" rtlCol="0">
            <a:spAutoFit/>
          </a:bodyPr>
          <a:lstStyle/>
          <a:p>
            <a:pPr algn="ctr"/>
            <a:r>
              <a:rPr lang="en-NZ" sz="3200" dirty="0" smtClean="0"/>
              <a:t>2020</a:t>
            </a:r>
            <a:endParaRPr lang="en-NZ" sz="3200" dirty="0"/>
          </a:p>
        </p:txBody>
      </p:sp>
      <p:sp>
        <p:nvSpPr>
          <p:cNvPr id="48" name="TextBox 47"/>
          <p:cNvSpPr txBox="1"/>
          <p:nvPr/>
        </p:nvSpPr>
        <p:spPr>
          <a:xfrm rot="2400000">
            <a:off x="7909045" y="5051169"/>
            <a:ext cx="1018228" cy="584775"/>
          </a:xfrm>
          <a:prstGeom prst="rect">
            <a:avLst/>
          </a:prstGeom>
          <a:noFill/>
        </p:spPr>
        <p:txBody>
          <a:bodyPr wrap="none" rtlCol="0">
            <a:spAutoFit/>
          </a:bodyPr>
          <a:lstStyle/>
          <a:p>
            <a:pPr algn="ctr"/>
            <a:r>
              <a:rPr lang="en-NZ" sz="3200" dirty="0" smtClean="0"/>
              <a:t>2060</a:t>
            </a:r>
            <a:endParaRPr lang="en-NZ" sz="3200" dirty="0"/>
          </a:p>
        </p:txBody>
      </p:sp>
      <p:sp>
        <p:nvSpPr>
          <p:cNvPr id="49" name="TextBox 48"/>
          <p:cNvSpPr txBox="1"/>
          <p:nvPr/>
        </p:nvSpPr>
        <p:spPr>
          <a:xfrm rot="2400000">
            <a:off x="9403821" y="5051169"/>
            <a:ext cx="1018228" cy="584775"/>
          </a:xfrm>
          <a:prstGeom prst="rect">
            <a:avLst/>
          </a:prstGeom>
          <a:noFill/>
        </p:spPr>
        <p:txBody>
          <a:bodyPr wrap="none" rtlCol="0">
            <a:spAutoFit/>
          </a:bodyPr>
          <a:lstStyle/>
          <a:p>
            <a:pPr algn="ctr"/>
            <a:r>
              <a:rPr lang="en-NZ" sz="3200" dirty="0" smtClean="0"/>
              <a:t>2100</a:t>
            </a:r>
            <a:endParaRPr lang="en-NZ" sz="3200" dirty="0"/>
          </a:p>
        </p:txBody>
      </p:sp>
      <p:sp>
        <p:nvSpPr>
          <p:cNvPr id="50" name="TextBox 49"/>
          <p:cNvSpPr txBox="1"/>
          <p:nvPr/>
        </p:nvSpPr>
        <p:spPr>
          <a:xfrm rot="2400000">
            <a:off x="10898596" y="5051169"/>
            <a:ext cx="1018228" cy="584775"/>
          </a:xfrm>
          <a:prstGeom prst="rect">
            <a:avLst/>
          </a:prstGeom>
          <a:noFill/>
        </p:spPr>
        <p:txBody>
          <a:bodyPr wrap="none" rtlCol="0">
            <a:spAutoFit/>
          </a:bodyPr>
          <a:lstStyle/>
          <a:p>
            <a:pPr algn="ctr"/>
            <a:r>
              <a:rPr lang="en-NZ" sz="3200" dirty="0" smtClean="0"/>
              <a:t>2200</a:t>
            </a:r>
            <a:endParaRPr lang="en-NZ" sz="3200" dirty="0"/>
          </a:p>
        </p:txBody>
      </p:sp>
      <p:sp>
        <p:nvSpPr>
          <p:cNvPr id="53" name="Oval 52"/>
          <p:cNvSpPr/>
          <p:nvPr/>
        </p:nvSpPr>
        <p:spPr>
          <a:xfrm>
            <a:off x="8039118" y="263352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6" name="Oval 55"/>
          <p:cNvSpPr/>
          <p:nvPr/>
        </p:nvSpPr>
        <p:spPr>
          <a:xfrm>
            <a:off x="8039118" y="331322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1" name="Oval 60"/>
          <p:cNvSpPr/>
          <p:nvPr/>
        </p:nvSpPr>
        <p:spPr>
          <a:xfrm>
            <a:off x="11045116" y="3217281"/>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2" name="Oval 61"/>
          <p:cNvSpPr/>
          <p:nvPr/>
        </p:nvSpPr>
        <p:spPr>
          <a:xfrm>
            <a:off x="11045116" y="275531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66" y="2868558"/>
            <a:ext cx="4138110" cy="4000173"/>
          </a:xfrm>
          <a:prstGeom prst="rect">
            <a:avLst/>
          </a:prstGeom>
        </p:spPr>
      </p:pic>
      <p:sp>
        <p:nvSpPr>
          <p:cNvPr id="65" name="Freeform 64"/>
          <p:cNvSpPr/>
          <p:nvPr/>
        </p:nvSpPr>
        <p:spPr>
          <a:xfrm>
            <a:off x="4754880" y="1420877"/>
            <a:ext cx="6755130" cy="2476753"/>
          </a:xfrm>
          <a:custGeom>
            <a:avLst/>
            <a:gdLst>
              <a:gd name="connsiteX0" fmla="*/ 0 w 7098030"/>
              <a:gd name="connsiteY0" fmla="*/ 3110631 h 3110631"/>
              <a:gd name="connsiteX1" fmla="*/ 4777740 w 7098030"/>
              <a:gd name="connsiteY1" fmla="*/ 35961 h 3110631"/>
              <a:gd name="connsiteX2" fmla="*/ 7098030 w 7098030"/>
              <a:gd name="connsiteY2" fmla="*/ 1704741 h 3110631"/>
            </a:gdLst>
            <a:ahLst/>
            <a:cxnLst>
              <a:cxn ang="0">
                <a:pos x="connsiteX0" y="connsiteY0"/>
              </a:cxn>
              <a:cxn ang="0">
                <a:pos x="connsiteX1" y="connsiteY1"/>
              </a:cxn>
              <a:cxn ang="0">
                <a:pos x="connsiteX2" y="connsiteY2"/>
              </a:cxn>
            </a:cxnLst>
            <a:rect l="l" t="t" r="r" b="b"/>
            <a:pathLst>
              <a:path w="7098030" h="3110631">
                <a:moveTo>
                  <a:pt x="0" y="3110631"/>
                </a:moveTo>
                <a:cubicBezTo>
                  <a:pt x="1797367" y="1690453"/>
                  <a:pt x="3594735" y="270276"/>
                  <a:pt x="4777740" y="35961"/>
                </a:cubicBezTo>
                <a:cubicBezTo>
                  <a:pt x="5960745" y="-198354"/>
                  <a:pt x="6529387" y="753193"/>
                  <a:pt x="7098030" y="1704741"/>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34721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68128" y="1692612"/>
            <a:ext cx="3973131" cy="794302"/>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8000" dirty="0" smtClean="0">
                <a:solidFill>
                  <a:srgbClr val="C04E00"/>
                </a:solidFill>
                <a:latin typeface="+mj-lt"/>
              </a:rPr>
              <a:t>Driver</a:t>
            </a:r>
            <a:endParaRPr lang="en-NZ" sz="8000" dirty="0">
              <a:solidFill>
                <a:srgbClr val="C04E00"/>
              </a:solidFill>
              <a:latin typeface="+mj-lt"/>
            </a:endParaRPr>
          </a:p>
        </p:txBody>
      </p:sp>
      <p:sp>
        <p:nvSpPr>
          <p:cNvPr id="19" name="Rectangle 18"/>
          <p:cNvSpPr/>
          <p:nvPr/>
        </p:nvSpPr>
        <p:spPr>
          <a:xfrm>
            <a:off x="268599" y="4689580"/>
            <a:ext cx="11599616" cy="1889741"/>
          </a:xfrm>
          <a:prstGeom prst="rect">
            <a:avLst/>
          </a:prstGeom>
          <a:noFill/>
          <a:ln w="38100">
            <a:gradFill flip="none" rotWithShape="1">
              <a:gsLst>
                <a:gs pos="0">
                  <a:srgbClr val="2B4D61"/>
                </a:gs>
                <a:gs pos="100000">
                  <a:srgbClr val="4A9CBB"/>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Content Placeholder 2"/>
          <p:cNvSpPr txBox="1">
            <a:spLocks/>
          </p:cNvSpPr>
          <p:nvPr/>
        </p:nvSpPr>
        <p:spPr>
          <a:xfrm>
            <a:off x="268128" y="3881759"/>
            <a:ext cx="3973131" cy="794302"/>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8000" dirty="0" smtClean="0">
                <a:solidFill>
                  <a:srgbClr val="4A9CBB"/>
                </a:solidFill>
                <a:latin typeface="+mj-lt"/>
              </a:rPr>
              <a:t>Stressor</a:t>
            </a:r>
            <a:endParaRPr lang="en-NZ" sz="8000" dirty="0">
              <a:solidFill>
                <a:srgbClr val="4A9CBB"/>
              </a:solidFill>
              <a:latin typeface="+mj-lt"/>
            </a:endParaRPr>
          </a:p>
        </p:txBody>
      </p:sp>
      <p:sp>
        <p:nvSpPr>
          <p:cNvPr id="21" name="Content Placeholder 2"/>
          <p:cNvSpPr txBox="1">
            <a:spLocks/>
          </p:cNvSpPr>
          <p:nvPr/>
        </p:nvSpPr>
        <p:spPr>
          <a:xfrm>
            <a:off x="268128" y="6071721"/>
            <a:ext cx="3973131" cy="794302"/>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8000" dirty="0" smtClean="0">
                <a:solidFill>
                  <a:srgbClr val="2B4D61"/>
                </a:solidFill>
                <a:latin typeface="+mj-lt"/>
              </a:rPr>
              <a:t>Stress</a:t>
            </a:r>
            <a:endParaRPr lang="en-NZ" sz="8000" dirty="0">
              <a:solidFill>
                <a:srgbClr val="2B4D61"/>
              </a:solidFill>
              <a:latin typeface="+mj-lt"/>
            </a:endParaRPr>
          </a:p>
        </p:txBody>
      </p:sp>
      <p:sp>
        <p:nvSpPr>
          <p:cNvPr id="23" name="Rectangle 22"/>
          <p:cNvSpPr/>
          <p:nvPr/>
        </p:nvSpPr>
        <p:spPr>
          <a:xfrm>
            <a:off x="268129" y="2484129"/>
            <a:ext cx="11599616" cy="1889741"/>
          </a:xfrm>
          <a:prstGeom prst="rect">
            <a:avLst/>
          </a:prstGeom>
          <a:noFill/>
          <a:ln w="38100">
            <a:gradFill flip="none" rotWithShape="1">
              <a:gsLst>
                <a:gs pos="0">
                  <a:srgbClr val="4A9CBB"/>
                </a:gs>
                <a:gs pos="100000">
                  <a:srgbClr val="C04E00"/>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68129" y="303739"/>
            <a:ext cx="11599616" cy="1889741"/>
          </a:xfrm>
          <a:prstGeom prst="rect">
            <a:avLst/>
          </a:prstGeom>
          <a:noFill/>
          <a:ln w="38100">
            <a:gradFill flip="none" rotWithShape="1">
              <a:gsLst>
                <a:gs pos="0">
                  <a:srgbClr val="C04E00"/>
                </a:gs>
                <a:gs pos="100000">
                  <a:srgbClr val="FFA569"/>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14606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700" y="-25401"/>
            <a:ext cx="12204700" cy="6894131"/>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grpSp>
        <p:nvGrpSpPr>
          <p:cNvPr id="14" name="Group 13"/>
          <p:cNvGrpSpPr/>
          <p:nvPr/>
        </p:nvGrpSpPr>
        <p:grpSpPr>
          <a:xfrm>
            <a:off x="4290977" y="392897"/>
            <a:ext cx="7334450" cy="4475748"/>
            <a:chOff x="2233061" y="837397"/>
            <a:chExt cx="7334450" cy="4475748"/>
          </a:xfrm>
        </p:grpSpPr>
        <p:cxnSp>
          <p:nvCxnSpPr>
            <p:cNvPr id="11" name="Straight Connector 10"/>
            <p:cNvCxnSpPr/>
            <p:nvPr/>
          </p:nvCxnSpPr>
          <p:spPr>
            <a:xfrm>
              <a:off x="2233061" y="5284270"/>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33061" y="837397"/>
              <a:ext cx="0" cy="44757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536120" y="2685088"/>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a:off x="6536120" y="291358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0" name="Oval 39"/>
          <p:cNvSpPr/>
          <p:nvPr/>
        </p:nvSpPr>
        <p:spPr>
          <a:xfrm>
            <a:off x="9542116" y="2443145"/>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3" name="Oval 42"/>
          <p:cNvSpPr/>
          <p:nvPr/>
        </p:nvSpPr>
        <p:spPr>
          <a:xfrm>
            <a:off x="9542116" y="199884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5" name="TextBox 24"/>
          <p:cNvSpPr txBox="1"/>
          <p:nvPr/>
        </p:nvSpPr>
        <p:spPr>
          <a:xfrm rot="16200000">
            <a:off x="2706614" y="2338383"/>
            <a:ext cx="2201308" cy="584775"/>
          </a:xfrm>
          <a:prstGeom prst="rect">
            <a:avLst/>
          </a:prstGeom>
          <a:noFill/>
        </p:spPr>
        <p:txBody>
          <a:bodyPr wrap="none" rtlCol="0">
            <a:spAutoFit/>
          </a:bodyPr>
          <a:lstStyle/>
          <a:p>
            <a:pPr algn="ctr"/>
            <a:r>
              <a:rPr lang="en-NZ" sz="3200" dirty="0" smtClean="0"/>
              <a:t>Growth rate</a:t>
            </a:r>
            <a:endParaRPr lang="en-NZ" sz="3200" dirty="0"/>
          </a:p>
        </p:txBody>
      </p:sp>
      <p:sp>
        <p:nvSpPr>
          <p:cNvPr id="38" name="Oval 37"/>
          <p:cNvSpPr/>
          <p:nvPr/>
        </p:nvSpPr>
        <p:spPr>
          <a:xfrm>
            <a:off x="5033122" y="353753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4" name="Oval 43"/>
          <p:cNvSpPr/>
          <p:nvPr/>
        </p:nvSpPr>
        <p:spPr>
          <a:xfrm>
            <a:off x="5033122" y="293846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6" name="TextBox 45"/>
          <p:cNvSpPr txBox="1"/>
          <p:nvPr/>
        </p:nvSpPr>
        <p:spPr>
          <a:xfrm rot="2400000">
            <a:off x="4741136" y="5504417"/>
            <a:ext cx="2428485" cy="584775"/>
          </a:xfrm>
          <a:prstGeom prst="rect">
            <a:avLst/>
          </a:prstGeom>
          <a:noFill/>
        </p:spPr>
        <p:txBody>
          <a:bodyPr wrap="none" rtlCol="0">
            <a:spAutoFit/>
          </a:bodyPr>
          <a:lstStyle/>
          <a:p>
            <a:pPr algn="ctr"/>
            <a:r>
              <a:rPr lang="en-NZ" sz="3200" dirty="0" smtClean="0"/>
              <a:t>Pre-industrial</a:t>
            </a:r>
            <a:endParaRPr lang="en-NZ" sz="3200" dirty="0"/>
          </a:p>
        </p:txBody>
      </p:sp>
      <p:sp>
        <p:nvSpPr>
          <p:cNvPr id="47" name="TextBox 46"/>
          <p:cNvSpPr txBox="1"/>
          <p:nvPr/>
        </p:nvSpPr>
        <p:spPr>
          <a:xfrm rot="2400000">
            <a:off x="6401569" y="5051169"/>
            <a:ext cx="1018228" cy="584775"/>
          </a:xfrm>
          <a:prstGeom prst="rect">
            <a:avLst/>
          </a:prstGeom>
          <a:noFill/>
        </p:spPr>
        <p:txBody>
          <a:bodyPr wrap="none" rtlCol="0">
            <a:spAutoFit/>
          </a:bodyPr>
          <a:lstStyle/>
          <a:p>
            <a:pPr algn="ctr"/>
            <a:r>
              <a:rPr lang="en-NZ" sz="3200" dirty="0" smtClean="0"/>
              <a:t>2020</a:t>
            </a:r>
            <a:endParaRPr lang="en-NZ" sz="3200" dirty="0"/>
          </a:p>
        </p:txBody>
      </p:sp>
      <p:sp>
        <p:nvSpPr>
          <p:cNvPr id="48" name="TextBox 47"/>
          <p:cNvSpPr txBox="1"/>
          <p:nvPr/>
        </p:nvSpPr>
        <p:spPr>
          <a:xfrm rot="2400000">
            <a:off x="7909045" y="5051169"/>
            <a:ext cx="1018228" cy="584775"/>
          </a:xfrm>
          <a:prstGeom prst="rect">
            <a:avLst/>
          </a:prstGeom>
          <a:noFill/>
        </p:spPr>
        <p:txBody>
          <a:bodyPr wrap="none" rtlCol="0">
            <a:spAutoFit/>
          </a:bodyPr>
          <a:lstStyle/>
          <a:p>
            <a:pPr algn="ctr"/>
            <a:r>
              <a:rPr lang="en-NZ" sz="3200" dirty="0" smtClean="0"/>
              <a:t>2060</a:t>
            </a:r>
            <a:endParaRPr lang="en-NZ" sz="3200" dirty="0"/>
          </a:p>
        </p:txBody>
      </p:sp>
      <p:sp>
        <p:nvSpPr>
          <p:cNvPr id="49" name="TextBox 48"/>
          <p:cNvSpPr txBox="1"/>
          <p:nvPr/>
        </p:nvSpPr>
        <p:spPr>
          <a:xfrm rot="2400000">
            <a:off x="9403821" y="5051169"/>
            <a:ext cx="1018228" cy="584775"/>
          </a:xfrm>
          <a:prstGeom prst="rect">
            <a:avLst/>
          </a:prstGeom>
          <a:noFill/>
        </p:spPr>
        <p:txBody>
          <a:bodyPr wrap="none" rtlCol="0">
            <a:spAutoFit/>
          </a:bodyPr>
          <a:lstStyle/>
          <a:p>
            <a:pPr algn="ctr"/>
            <a:r>
              <a:rPr lang="en-NZ" sz="3200" dirty="0" smtClean="0"/>
              <a:t>2100</a:t>
            </a:r>
            <a:endParaRPr lang="en-NZ" sz="3200" dirty="0"/>
          </a:p>
        </p:txBody>
      </p:sp>
      <p:sp>
        <p:nvSpPr>
          <p:cNvPr id="50" name="TextBox 49"/>
          <p:cNvSpPr txBox="1"/>
          <p:nvPr/>
        </p:nvSpPr>
        <p:spPr>
          <a:xfrm rot="2400000">
            <a:off x="10898596" y="5051169"/>
            <a:ext cx="1018228" cy="584775"/>
          </a:xfrm>
          <a:prstGeom prst="rect">
            <a:avLst/>
          </a:prstGeom>
          <a:noFill/>
        </p:spPr>
        <p:txBody>
          <a:bodyPr wrap="none" rtlCol="0">
            <a:spAutoFit/>
          </a:bodyPr>
          <a:lstStyle/>
          <a:p>
            <a:pPr algn="ctr"/>
            <a:r>
              <a:rPr lang="en-NZ" sz="3200" dirty="0" smtClean="0"/>
              <a:t>2200</a:t>
            </a:r>
            <a:endParaRPr lang="en-NZ" sz="3200" dirty="0"/>
          </a:p>
        </p:txBody>
      </p:sp>
      <p:sp>
        <p:nvSpPr>
          <p:cNvPr id="54" name="Oval 53"/>
          <p:cNvSpPr/>
          <p:nvPr/>
        </p:nvSpPr>
        <p:spPr>
          <a:xfrm>
            <a:off x="8039118" y="178345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5" name="Oval 54"/>
          <p:cNvSpPr/>
          <p:nvPr/>
        </p:nvSpPr>
        <p:spPr>
          <a:xfrm>
            <a:off x="8039118" y="1971790"/>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8" name="Oval 57"/>
          <p:cNvSpPr/>
          <p:nvPr/>
        </p:nvSpPr>
        <p:spPr>
          <a:xfrm>
            <a:off x="11045116" y="177175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66" y="2868558"/>
            <a:ext cx="4138110" cy="4000173"/>
          </a:xfrm>
          <a:prstGeom prst="rect">
            <a:avLst/>
          </a:prstGeom>
        </p:spPr>
      </p:pic>
      <p:sp>
        <p:nvSpPr>
          <p:cNvPr id="51" name="Oval 50"/>
          <p:cNvSpPr/>
          <p:nvPr/>
        </p:nvSpPr>
        <p:spPr>
          <a:xfrm>
            <a:off x="11045116" y="3217281"/>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7" name="Oval 56"/>
          <p:cNvSpPr/>
          <p:nvPr/>
        </p:nvSpPr>
        <p:spPr>
          <a:xfrm>
            <a:off x="8039118" y="263352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3" name="Oval 62"/>
          <p:cNvSpPr/>
          <p:nvPr/>
        </p:nvSpPr>
        <p:spPr>
          <a:xfrm>
            <a:off x="5033122" y="450849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5" name="Oval 64"/>
          <p:cNvSpPr/>
          <p:nvPr/>
        </p:nvSpPr>
        <p:spPr>
          <a:xfrm>
            <a:off x="6536120" y="357315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7" name="Oval 66"/>
          <p:cNvSpPr/>
          <p:nvPr/>
        </p:nvSpPr>
        <p:spPr>
          <a:xfrm>
            <a:off x="11045116" y="217721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8" name="Oval 67"/>
          <p:cNvSpPr/>
          <p:nvPr/>
        </p:nvSpPr>
        <p:spPr>
          <a:xfrm>
            <a:off x="9542116" y="99398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9" name="Freeform 68"/>
          <p:cNvSpPr/>
          <p:nvPr/>
        </p:nvSpPr>
        <p:spPr>
          <a:xfrm>
            <a:off x="4754880" y="1420877"/>
            <a:ext cx="6755130" cy="2476753"/>
          </a:xfrm>
          <a:custGeom>
            <a:avLst/>
            <a:gdLst>
              <a:gd name="connsiteX0" fmla="*/ 0 w 7098030"/>
              <a:gd name="connsiteY0" fmla="*/ 3110631 h 3110631"/>
              <a:gd name="connsiteX1" fmla="*/ 4777740 w 7098030"/>
              <a:gd name="connsiteY1" fmla="*/ 35961 h 3110631"/>
              <a:gd name="connsiteX2" fmla="*/ 7098030 w 7098030"/>
              <a:gd name="connsiteY2" fmla="*/ 1704741 h 3110631"/>
            </a:gdLst>
            <a:ahLst/>
            <a:cxnLst>
              <a:cxn ang="0">
                <a:pos x="connsiteX0" y="connsiteY0"/>
              </a:cxn>
              <a:cxn ang="0">
                <a:pos x="connsiteX1" y="connsiteY1"/>
              </a:cxn>
              <a:cxn ang="0">
                <a:pos x="connsiteX2" y="connsiteY2"/>
              </a:cxn>
            </a:cxnLst>
            <a:rect l="l" t="t" r="r" b="b"/>
            <a:pathLst>
              <a:path w="7098030" h="3110631">
                <a:moveTo>
                  <a:pt x="0" y="3110631"/>
                </a:moveTo>
                <a:cubicBezTo>
                  <a:pt x="1797367" y="1690453"/>
                  <a:pt x="3594735" y="270276"/>
                  <a:pt x="4777740" y="35961"/>
                </a:cubicBezTo>
                <a:cubicBezTo>
                  <a:pt x="5960745" y="-198354"/>
                  <a:pt x="6529387" y="753193"/>
                  <a:pt x="7098030" y="1704741"/>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69314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700" y="-25401"/>
            <a:ext cx="12322810" cy="6894131"/>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grpSp>
        <p:nvGrpSpPr>
          <p:cNvPr id="14" name="Group 13"/>
          <p:cNvGrpSpPr/>
          <p:nvPr/>
        </p:nvGrpSpPr>
        <p:grpSpPr>
          <a:xfrm>
            <a:off x="4290977" y="392897"/>
            <a:ext cx="7334450" cy="4475748"/>
            <a:chOff x="2233061" y="837397"/>
            <a:chExt cx="7334450" cy="4475748"/>
          </a:xfrm>
        </p:grpSpPr>
        <p:cxnSp>
          <p:nvCxnSpPr>
            <p:cNvPr id="11" name="Straight Connector 10"/>
            <p:cNvCxnSpPr/>
            <p:nvPr/>
          </p:nvCxnSpPr>
          <p:spPr>
            <a:xfrm>
              <a:off x="2233061" y="5284270"/>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33061" y="837397"/>
              <a:ext cx="0" cy="44757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536120" y="2685088"/>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6536120" y="357315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8" name="Oval 17"/>
          <p:cNvSpPr/>
          <p:nvPr/>
        </p:nvSpPr>
        <p:spPr>
          <a:xfrm>
            <a:off x="6536120" y="291358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9" name="Oval 18"/>
          <p:cNvSpPr/>
          <p:nvPr/>
        </p:nvSpPr>
        <p:spPr>
          <a:xfrm>
            <a:off x="6536120" y="308921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0" name="Oval 19"/>
          <p:cNvSpPr/>
          <p:nvPr/>
        </p:nvSpPr>
        <p:spPr>
          <a:xfrm>
            <a:off x="6536120" y="322414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39" name="Oval 38"/>
          <p:cNvSpPr/>
          <p:nvPr/>
        </p:nvSpPr>
        <p:spPr>
          <a:xfrm>
            <a:off x="9542116" y="1514304"/>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Oval 39"/>
          <p:cNvSpPr/>
          <p:nvPr/>
        </p:nvSpPr>
        <p:spPr>
          <a:xfrm>
            <a:off x="9542116" y="2443145"/>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1" name="Oval 40"/>
          <p:cNvSpPr/>
          <p:nvPr/>
        </p:nvSpPr>
        <p:spPr>
          <a:xfrm>
            <a:off x="9542116" y="69680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2" name="Oval 41"/>
          <p:cNvSpPr/>
          <p:nvPr/>
        </p:nvSpPr>
        <p:spPr>
          <a:xfrm>
            <a:off x="9542116" y="137515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3" name="Oval 42"/>
          <p:cNvSpPr/>
          <p:nvPr/>
        </p:nvSpPr>
        <p:spPr>
          <a:xfrm>
            <a:off x="9542116" y="199884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5" name="TextBox 24"/>
          <p:cNvSpPr txBox="1"/>
          <p:nvPr/>
        </p:nvSpPr>
        <p:spPr>
          <a:xfrm rot="16200000">
            <a:off x="2706614" y="2338383"/>
            <a:ext cx="2201308" cy="584775"/>
          </a:xfrm>
          <a:prstGeom prst="rect">
            <a:avLst/>
          </a:prstGeom>
          <a:noFill/>
        </p:spPr>
        <p:txBody>
          <a:bodyPr wrap="none" rtlCol="0">
            <a:spAutoFit/>
          </a:bodyPr>
          <a:lstStyle/>
          <a:p>
            <a:pPr algn="ctr"/>
            <a:r>
              <a:rPr lang="en-NZ" sz="3200" dirty="0" smtClean="0"/>
              <a:t>Growth rate</a:t>
            </a:r>
            <a:endParaRPr lang="en-NZ" sz="3200" dirty="0"/>
          </a:p>
        </p:txBody>
      </p:sp>
      <p:sp>
        <p:nvSpPr>
          <p:cNvPr id="36" name="Oval 35"/>
          <p:cNvSpPr/>
          <p:nvPr/>
        </p:nvSpPr>
        <p:spPr>
          <a:xfrm>
            <a:off x="5033122" y="3893238"/>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Oval 36"/>
          <p:cNvSpPr/>
          <p:nvPr/>
        </p:nvSpPr>
        <p:spPr>
          <a:xfrm>
            <a:off x="5033122" y="409550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38" name="Oval 37"/>
          <p:cNvSpPr/>
          <p:nvPr/>
        </p:nvSpPr>
        <p:spPr>
          <a:xfrm>
            <a:off x="5033122" y="353753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4" name="Oval 43"/>
          <p:cNvSpPr/>
          <p:nvPr/>
        </p:nvSpPr>
        <p:spPr>
          <a:xfrm>
            <a:off x="5033122" y="293846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5" name="Oval 44"/>
          <p:cNvSpPr/>
          <p:nvPr/>
        </p:nvSpPr>
        <p:spPr>
          <a:xfrm>
            <a:off x="5033122" y="450849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6" name="TextBox 45"/>
          <p:cNvSpPr txBox="1"/>
          <p:nvPr/>
        </p:nvSpPr>
        <p:spPr>
          <a:xfrm rot="2400000">
            <a:off x="4741136" y="5504417"/>
            <a:ext cx="2428485" cy="584775"/>
          </a:xfrm>
          <a:prstGeom prst="rect">
            <a:avLst/>
          </a:prstGeom>
          <a:noFill/>
        </p:spPr>
        <p:txBody>
          <a:bodyPr wrap="none" rtlCol="0">
            <a:spAutoFit/>
          </a:bodyPr>
          <a:lstStyle/>
          <a:p>
            <a:pPr algn="ctr"/>
            <a:r>
              <a:rPr lang="en-NZ" sz="3200" dirty="0" smtClean="0"/>
              <a:t>Pre-industrial</a:t>
            </a:r>
            <a:endParaRPr lang="en-NZ" sz="3200" dirty="0"/>
          </a:p>
        </p:txBody>
      </p:sp>
      <p:sp>
        <p:nvSpPr>
          <p:cNvPr id="47" name="TextBox 46"/>
          <p:cNvSpPr txBox="1"/>
          <p:nvPr/>
        </p:nvSpPr>
        <p:spPr>
          <a:xfrm rot="2400000">
            <a:off x="6401569" y="5051169"/>
            <a:ext cx="1018228" cy="584775"/>
          </a:xfrm>
          <a:prstGeom prst="rect">
            <a:avLst/>
          </a:prstGeom>
          <a:noFill/>
        </p:spPr>
        <p:txBody>
          <a:bodyPr wrap="none" rtlCol="0">
            <a:spAutoFit/>
          </a:bodyPr>
          <a:lstStyle/>
          <a:p>
            <a:pPr algn="ctr"/>
            <a:r>
              <a:rPr lang="en-NZ" sz="3200" dirty="0" smtClean="0"/>
              <a:t>2020</a:t>
            </a:r>
            <a:endParaRPr lang="en-NZ" sz="3200" dirty="0"/>
          </a:p>
        </p:txBody>
      </p:sp>
      <p:sp>
        <p:nvSpPr>
          <p:cNvPr id="48" name="TextBox 47"/>
          <p:cNvSpPr txBox="1"/>
          <p:nvPr/>
        </p:nvSpPr>
        <p:spPr>
          <a:xfrm rot="2400000">
            <a:off x="7909045" y="5051169"/>
            <a:ext cx="1018228" cy="584775"/>
          </a:xfrm>
          <a:prstGeom prst="rect">
            <a:avLst/>
          </a:prstGeom>
          <a:noFill/>
        </p:spPr>
        <p:txBody>
          <a:bodyPr wrap="none" rtlCol="0">
            <a:spAutoFit/>
          </a:bodyPr>
          <a:lstStyle/>
          <a:p>
            <a:pPr algn="ctr"/>
            <a:r>
              <a:rPr lang="en-NZ" sz="3200" dirty="0" smtClean="0"/>
              <a:t>2060</a:t>
            </a:r>
            <a:endParaRPr lang="en-NZ" sz="3200" dirty="0"/>
          </a:p>
        </p:txBody>
      </p:sp>
      <p:sp>
        <p:nvSpPr>
          <p:cNvPr id="49" name="TextBox 48"/>
          <p:cNvSpPr txBox="1"/>
          <p:nvPr/>
        </p:nvSpPr>
        <p:spPr>
          <a:xfrm rot="2400000">
            <a:off x="9403821" y="5051169"/>
            <a:ext cx="1018228" cy="584775"/>
          </a:xfrm>
          <a:prstGeom prst="rect">
            <a:avLst/>
          </a:prstGeom>
          <a:noFill/>
        </p:spPr>
        <p:txBody>
          <a:bodyPr wrap="none" rtlCol="0">
            <a:spAutoFit/>
          </a:bodyPr>
          <a:lstStyle/>
          <a:p>
            <a:pPr algn="ctr"/>
            <a:r>
              <a:rPr lang="en-NZ" sz="3200" dirty="0" smtClean="0"/>
              <a:t>2100</a:t>
            </a:r>
            <a:endParaRPr lang="en-NZ" sz="3200" dirty="0"/>
          </a:p>
        </p:txBody>
      </p:sp>
      <p:sp>
        <p:nvSpPr>
          <p:cNvPr id="50" name="TextBox 49"/>
          <p:cNvSpPr txBox="1"/>
          <p:nvPr/>
        </p:nvSpPr>
        <p:spPr>
          <a:xfrm rot="2400000">
            <a:off x="10898596" y="5051169"/>
            <a:ext cx="1018228" cy="584775"/>
          </a:xfrm>
          <a:prstGeom prst="rect">
            <a:avLst/>
          </a:prstGeom>
          <a:noFill/>
        </p:spPr>
        <p:txBody>
          <a:bodyPr wrap="none" rtlCol="0">
            <a:spAutoFit/>
          </a:bodyPr>
          <a:lstStyle/>
          <a:p>
            <a:pPr algn="ctr"/>
            <a:r>
              <a:rPr lang="en-NZ" sz="3200" dirty="0" smtClean="0"/>
              <a:t>2200</a:t>
            </a:r>
            <a:endParaRPr lang="en-NZ" sz="3200" dirty="0"/>
          </a:p>
        </p:txBody>
      </p:sp>
      <p:sp>
        <p:nvSpPr>
          <p:cNvPr id="52" name="Oval 51"/>
          <p:cNvSpPr/>
          <p:nvPr/>
        </p:nvSpPr>
        <p:spPr>
          <a:xfrm>
            <a:off x="8039118" y="2431261"/>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Oval 52"/>
          <p:cNvSpPr/>
          <p:nvPr/>
        </p:nvSpPr>
        <p:spPr>
          <a:xfrm>
            <a:off x="8039118" y="263352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4" name="Oval 53"/>
          <p:cNvSpPr/>
          <p:nvPr/>
        </p:nvSpPr>
        <p:spPr>
          <a:xfrm>
            <a:off x="8039118" y="178345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5" name="Oval 54"/>
          <p:cNvSpPr/>
          <p:nvPr/>
        </p:nvSpPr>
        <p:spPr>
          <a:xfrm>
            <a:off x="8039118" y="1971790"/>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6" name="Oval 55"/>
          <p:cNvSpPr/>
          <p:nvPr/>
        </p:nvSpPr>
        <p:spPr>
          <a:xfrm>
            <a:off x="8039118" y="331322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8" name="Oval 57"/>
          <p:cNvSpPr/>
          <p:nvPr/>
        </p:nvSpPr>
        <p:spPr>
          <a:xfrm>
            <a:off x="11045116" y="177175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Oval 58"/>
          <p:cNvSpPr/>
          <p:nvPr/>
        </p:nvSpPr>
        <p:spPr>
          <a:xfrm>
            <a:off x="11045116" y="217721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0" name="Oval 59"/>
          <p:cNvSpPr/>
          <p:nvPr/>
        </p:nvSpPr>
        <p:spPr>
          <a:xfrm>
            <a:off x="11045116" y="254634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1" name="Oval 60"/>
          <p:cNvSpPr/>
          <p:nvPr/>
        </p:nvSpPr>
        <p:spPr>
          <a:xfrm>
            <a:off x="11045116" y="3217281"/>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2" name="Oval 61"/>
          <p:cNvSpPr/>
          <p:nvPr/>
        </p:nvSpPr>
        <p:spPr>
          <a:xfrm>
            <a:off x="11045116" y="275531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66" y="2868558"/>
            <a:ext cx="4138110" cy="4000173"/>
          </a:xfrm>
          <a:prstGeom prst="rect">
            <a:avLst/>
          </a:prstGeom>
        </p:spPr>
      </p:pic>
      <p:sp>
        <p:nvSpPr>
          <p:cNvPr id="63" name="Freeform 62"/>
          <p:cNvSpPr/>
          <p:nvPr/>
        </p:nvSpPr>
        <p:spPr>
          <a:xfrm>
            <a:off x="4754880" y="1420877"/>
            <a:ext cx="6755130" cy="2476753"/>
          </a:xfrm>
          <a:custGeom>
            <a:avLst/>
            <a:gdLst>
              <a:gd name="connsiteX0" fmla="*/ 0 w 7098030"/>
              <a:gd name="connsiteY0" fmla="*/ 3110631 h 3110631"/>
              <a:gd name="connsiteX1" fmla="*/ 4777740 w 7098030"/>
              <a:gd name="connsiteY1" fmla="*/ 35961 h 3110631"/>
              <a:gd name="connsiteX2" fmla="*/ 7098030 w 7098030"/>
              <a:gd name="connsiteY2" fmla="*/ 1704741 h 3110631"/>
            </a:gdLst>
            <a:ahLst/>
            <a:cxnLst>
              <a:cxn ang="0">
                <a:pos x="connsiteX0" y="connsiteY0"/>
              </a:cxn>
              <a:cxn ang="0">
                <a:pos x="connsiteX1" y="connsiteY1"/>
              </a:cxn>
              <a:cxn ang="0">
                <a:pos x="connsiteX2" y="connsiteY2"/>
              </a:cxn>
            </a:cxnLst>
            <a:rect l="l" t="t" r="r" b="b"/>
            <a:pathLst>
              <a:path w="7098030" h="3110631">
                <a:moveTo>
                  <a:pt x="0" y="3110631"/>
                </a:moveTo>
                <a:cubicBezTo>
                  <a:pt x="1797367" y="1690453"/>
                  <a:pt x="3594735" y="270276"/>
                  <a:pt x="4777740" y="35961"/>
                </a:cubicBezTo>
                <a:cubicBezTo>
                  <a:pt x="5960745" y="-198354"/>
                  <a:pt x="6529387" y="753193"/>
                  <a:pt x="7098030" y="1704741"/>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6673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700" y="-25401"/>
            <a:ext cx="12322810" cy="6894131"/>
          </a:xfrm>
          <a:prstGeom prst="rect">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4">
              <a:solidFill>
                <a:srgbClr val="545860"/>
              </a:solidFill>
            </a:endParaRPr>
          </a:p>
        </p:txBody>
      </p:sp>
      <p:grpSp>
        <p:nvGrpSpPr>
          <p:cNvPr id="14" name="Group 13"/>
          <p:cNvGrpSpPr/>
          <p:nvPr/>
        </p:nvGrpSpPr>
        <p:grpSpPr>
          <a:xfrm>
            <a:off x="4290977" y="392897"/>
            <a:ext cx="7334450" cy="4475748"/>
            <a:chOff x="2233061" y="837397"/>
            <a:chExt cx="7334450" cy="4475748"/>
          </a:xfrm>
        </p:grpSpPr>
        <p:cxnSp>
          <p:nvCxnSpPr>
            <p:cNvPr id="11" name="Straight Connector 10"/>
            <p:cNvCxnSpPr/>
            <p:nvPr/>
          </p:nvCxnSpPr>
          <p:spPr>
            <a:xfrm>
              <a:off x="2233061" y="5284270"/>
              <a:ext cx="733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33061" y="837397"/>
              <a:ext cx="0" cy="44757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536120" y="2685088"/>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6536120" y="357315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8" name="Oval 17"/>
          <p:cNvSpPr/>
          <p:nvPr/>
        </p:nvSpPr>
        <p:spPr>
          <a:xfrm>
            <a:off x="6536120" y="291358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19" name="Oval 18"/>
          <p:cNvSpPr/>
          <p:nvPr/>
        </p:nvSpPr>
        <p:spPr>
          <a:xfrm>
            <a:off x="6536120" y="308921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0" name="Oval 19"/>
          <p:cNvSpPr/>
          <p:nvPr/>
        </p:nvSpPr>
        <p:spPr>
          <a:xfrm>
            <a:off x="6536120" y="322414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39" name="Oval 38"/>
          <p:cNvSpPr/>
          <p:nvPr/>
        </p:nvSpPr>
        <p:spPr>
          <a:xfrm>
            <a:off x="9542116" y="1514304"/>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Oval 39"/>
          <p:cNvSpPr/>
          <p:nvPr/>
        </p:nvSpPr>
        <p:spPr>
          <a:xfrm>
            <a:off x="9542116" y="2443145"/>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1" name="Oval 40"/>
          <p:cNvSpPr/>
          <p:nvPr/>
        </p:nvSpPr>
        <p:spPr>
          <a:xfrm>
            <a:off x="9542116" y="69680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2" name="Oval 41"/>
          <p:cNvSpPr/>
          <p:nvPr/>
        </p:nvSpPr>
        <p:spPr>
          <a:xfrm>
            <a:off x="9542116" y="137515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3" name="Oval 42"/>
          <p:cNvSpPr/>
          <p:nvPr/>
        </p:nvSpPr>
        <p:spPr>
          <a:xfrm>
            <a:off x="9542116" y="199884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25" name="TextBox 24"/>
          <p:cNvSpPr txBox="1"/>
          <p:nvPr/>
        </p:nvSpPr>
        <p:spPr>
          <a:xfrm rot="16200000">
            <a:off x="2706614" y="2338383"/>
            <a:ext cx="2201308" cy="584775"/>
          </a:xfrm>
          <a:prstGeom prst="rect">
            <a:avLst/>
          </a:prstGeom>
          <a:noFill/>
        </p:spPr>
        <p:txBody>
          <a:bodyPr wrap="none" rtlCol="0">
            <a:spAutoFit/>
          </a:bodyPr>
          <a:lstStyle/>
          <a:p>
            <a:pPr algn="ctr"/>
            <a:r>
              <a:rPr lang="en-NZ" sz="3200" dirty="0" smtClean="0"/>
              <a:t>Growth rate</a:t>
            </a:r>
            <a:endParaRPr lang="en-NZ" sz="3200" dirty="0"/>
          </a:p>
        </p:txBody>
      </p:sp>
      <p:sp>
        <p:nvSpPr>
          <p:cNvPr id="36" name="Oval 35"/>
          <p:cNvSpPr/>
          <p:nvPr/>
        </p:nvSpPr>
        <p:spPr>
          <a:xfrm>
            <a:off x="5033122" y="3893238"/>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Oval 36"/>
          <p:cNvSpPr/>
          <p:nvPr/>
        </p:nvSpPr>
        <p:spPr>
          <a:xfrm>
            <a:off x="5033122" y="409550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38" name="Oval 37"/>
          <p:cNvSpPr/>
          <p:nvPr/>
        </p:nvSpPr>
        <p:spPr>
          <a:xfrm>
            <a:off x="5033122" y="353753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4" name="Oval 43"/>
          <p:cNvSpPr/>
          <p:nvPr/>
        </p:nvSpPr>
        <p:spPr>
          <a:xfrm>
            <a:off x="5033122" y="293846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5" name="Oval 44"/>
          <p:cNvSpPr/>
          <p:nvPr/>
        </p:nvSpPr>
        <p:spPr>
          <a:xfrm>
            <a:off x="5033122" y="4508499"/>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46" name="TextBox 45"/>
          <p:cNvSpPr txBox="1"/>
          <p:nvPr/>
        </p:nvSpPr>
        <p:spPr>
          <a:xfrm rot="2400000">
            <a:off x="4741136" y="5504417"/>
            <a:ext cx="2428485" cy="584775"/>
          </a:xfrm>
          <a:prstGeom prst="rect">
            <a:avLst/>
          </a:prstGeom>
          <a:noFill/>
        </p:spPr>
        <p:txBody>
          <a:bodyPr wrap="none" rtlCol="0">
            <a:spAutoFit/>
          </a:bodyPr>
          <a:lstStyle/>
          <a:p>
            <a:pPr algn="ctr"/>
            <a:r>
              <a:rPr lang="en-NZ" sz="3200" dirty="0" smtClean="0"/>
              <a:t>Pre-industrial</a:t>
            </a:r>
            <a:endParaRPr lang="en-NZ" sz="3200" dirty="0"/>
          </a:p>
        </p:txBody>
      </p:sp>
      <p:sp>
        <p:nvSpPr>
          <p:cNvPr id="47" name="TextBox 46"/>
          <p:cNvSpPr txBox="1"/>
          <p:nvPr/>
        </p:nvSpPr>
        <p:spPr>
          <a:xfrm rot="2400000">
            <a:off x="6401569" y="5051169"/>
            <a:ext cx="1018228" cy="584775"/>
          </a:xfrm>
          <a:prstGeom prst="rect">
            <a:avLst/>
          </a:prstGeom>
          <a:noFill/>
        </p:spPr>
        <p:txBody>
          <a:bodyPr wrap="none" rtlCol="0">
            <a:spAutoFit/>
          </a:bodyPr>
          <a:lstStyle/>
          <a:p>
            <a:pPr algn="ctr"/>
            <a:r>
              <a:rPr lang="en-NZ" sz="3200" dirty="0" smtClean="0"/>
              <a:t>2020</a:t>
            </a:r>
            <a:endParaRPr lang="en-NZ" sz="3200" dirty="0"/>
          </a:p>
        </p:txBody>
      </p:sp>
      <p:sp>
        <p:nvSpPr>
          <p:cNvPr id="48" name="TextBox 47"/>
          <p:cNvSpPr txBox="1"/>
          <p:nvPr/>
        </p:nvSpPr>
        <p:spPr>
          <a:xfrm rot="2400000">
            <a:off x="7909045" y="5051169"/>
            <a:ext cx="1018228" cy="584775"/>
          </a:xfrm>
          <a:prstGeom prst="rect">
            <a:avLst/>
          </a:prstGeom>
          <a:noFill/>
        </p:spPr>
        <p:txBody>
          <a:bodyPr wrap="none" rtlCol="0">
            <a:spAutoFit/>
          </a:bodyPr>
          <a:lstStyle/>
          <a:p>
            <a:pPr algn="ctr"/>
            <a:r>
              <a:rPr lang="en-NZ" sz="3200" dirty="0" smtClean="0"/>
              <a:t>2060</a:t>
            </a:r>
            <a:endParaRPr lang="en-NZ" sz="3200" dirty="0"/>
          </a:p>
        </p:txBody>
      </p:sp>
      <p:sp>
        <p:nvSpPr>
          <p:cNvPr id="49" name="TextBox 48"/>
          <p:cNvSpPr txBox="1"/>
          <p:nvPr/>
        </p:nvSpPr>
        <p:spPr>
          <a:xfrm rot="2400000">
            <a:off x="9403821" y="5051169"/>
            <a:ext cx="1018228" cy="584775"/>
          </a:xfrm>
          <a:prstGeom prst="rect">
            <a:avLst/>
          </a:prstGeom>
          <a:noFill/>
        </p:spPr>
        <p:txBody>
          <a:bodyPr wrap="none" rtlCol="0">
            <a:spAutoFit/>
          </a:bodyPr>
          <a:lstStyle/>
          <a:p>
            <a:pPr algn="ctr"/>
            <a:r>
              <a:rPr lang="en-NZ" sz="3200" dirty="0" smtClean="0"/>
              <a:t>2100</a:t>
            </a:r>
            <a:endParaRPr lang="en-NZ" sz="3200" dirty="0"/>
          </a:p>
        </p:txBody>
      </p:sp>
      <p:sp>
        <p:nvSpPr>
          <p:cNvPr id="50" name="TextBox 49"/>
          <p:cNvSpPr txBox="1"/>
          <p:nvPr/>
        </p:nvSpPr>
        <p:spPr>
          <a:xfrm rot="2400000">
            <a:off x="10898596" y="5051169"/>
            <a:ext cx="1018228" cy="584775"/>
          </a:xfrm>
          <a:prstGeom prst="rect">
            <a:avLst/>
          </a:prstGeom>
          <a:noFill/>
        </p:spPr>
        <p:txBody>
          <a:bodyPr wrap="none" rtlCol="0">
            <a:spAutoFit/>
          </a:bodyPr>
          <a:lstStyle/>
          <a:p>
            <a:pPr algn="ctr"/>
            <a:r>
              <a:rPr lang="en-NZ" sz="3200" dirty="0" smtClean="0"/>
              <a:t>2200</a:t>
            </a:r>
            <a:endParaRPr lang="en-NZ" sz="3200" dirty="0"/>
          </a:p>
        </p:txBody>
      </p:sp>
      <p:sp>
        <p:nvSpPr>
          <p:cNvPr id="52" name="Oval 51"/>
          <p:cNvSpPr/>
          <p:nvPr/>
        </p:nvSpPr>
        <p:spPr>
          <a:xfrm>
            <a:off x="8039118" y="2431261"/>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Oval 52"/>
          <p:cNvSpPr/>
          <p:nvPr/>
        </p:nvSpPr>
        <p:spPr>
          <a:xfrm>
            <a:off x="8039118" y="263352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4" name="Oval 53"/>
          <p:cNvSpPr/>
          <p:nvPr/>
        </p:nvSpPr>
        <p:spPr>
          <a:xfrm>
            <a:off x="8039118" y="1783456"/>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5" name="Oval 54"/>
          <p:cNvSpPr/>
          <p:nvPr/>
        </p:nvSpPr>
        <p:spPr>
          <a:xfrm>
            <a:off x="8039118" y="1971790"/>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6" name="Oval 55"/>
          <p:cNvSpPr/>
          <p:nvPr/>
        </p:nvSpPr>
        <p:spPr>
          <a:xfrm>
            <a:off x="8039118" y="331322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58" name="Oval 57"/>
          <p:cNvSpPr/>
          <p:nvPr/>
        </p:nvSpPr>
        <p:spPr>
          <a:xfrm>
            <a:off x="11045116" y="1771752"/>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Oval 58"/>
          <p:cNvSpPr/>
          <p:nvPr/>
        </p:nvSpPr>
        <p:spPr>
          <a:xfrm>
            <a:off x="11045116" y="217721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0" name="Oval 59"/>
          <p:cNvSpPr/>
          <p:nvPr/>
        </p:nvSpPr>
        <p:spPr>
          <a:xfrm>
            <a:off x="11045116" y="2546347"/>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1" name="Oval 60"/>
          <p:cNvSpPr/>
          <p:nvPr/>
        </p:nvSpPr>
        <p:spPr>
          <a:xfrm>
            <a:off x="11045116" y="3217281"/>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2" name="Oval 61"/>
          <p:cNvSpPr/>
          <p:nvPr/>
        </p:nvSpPr>
        <p:spPr>
          <a:xfrm>
            <a:off x="11045116" y="2755313"/>
            <a:ext cx="134754" cy="134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smtClean="0"/>
          </a:p>
        </p:txBody>
      </p:sp>
      <p:sp>
        <p:nvSpPr>
          <p:cNvPr id="63" name="Freeform 62"/>
          <p:cNvSpPr/>
          <p:nvPr/>
        </p:nvSpPr>
        <p:spPr>
          <a:xfrm>
            <a:off x="4754880" y="1420877"/>
            <a:ext cx="6755130" cy="2476753"/>
          </a:xfrm>
          <a:custGeom>
            <a:avLst/>
            <a:gdLst>
              <a:gd name="connsiteX0" fmla="*/ 0 w 7098030"/>
              <a:gd name="connsiteY0" fmla="*/ 3110631 h 3110631"/>
              <a:gd name="connsiteX1" fmla="*/ 4777740 w 7098030"/>
              <a:gd name="connsiteY1" fmla="*/ 35961 h 3110631"/>
              <a:gd name="connsiteX2" fmla="*/ 7098030 w 7098030"/>
              <a:gd name="connsiteY2" fmla="*/ 1704741 h 3110631"/>
            </a:gdLst>
            <a:ahLst/>
            <a:cxnLst>
              <a:cxn ang="0">
                <a:pos x="connsiteX0" y="connsiteY0"/>
              </a:cxn>
              <a:cxn ang="0">
                <a:pos x="connsiteX1" y="connsiteY1"/>
              </a:cxn>
              <a:cxn ang="0">
                <a:pos x="connsiteX2" y="connsiteY2"/>
              </a:cxn>
            </a:cxnLst>
            <a:rect l="l" t="t" r="r" b="b"/>
            <a:pathLst>
              <a:path w="7098030" h="3110631">
                <a:moveTo>
                  <a:pt x="0" y="3110631"/>
                </a:moveTo>
                <a:cubicBezTo>
                  <a:pt x="1797367" y="1690453"/>
                  <a:pt x="3594735" y="270276"/>
                  <a:pt x="4777740" y="35961"/>
                </a:cubicBezTo>
                <a:cubicBezTo>
                  <a:pt x="5960745" y="-198354"/>
                  <a:pt x="6529387" y="753193"/>
                  <a:pt x="7098030" y="1704741"/>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Content Placeholder 2"/>
          <p:cNvSpPr txBox="1">
            <a:spLocks/>
          </p:cNvSpPr>
          <p:nvPr/>
        </p:nvSpPr>
        <p:spPr>
          <a:xfrm>
            <a:off x="-20321" y="4196492"/>
            <a:ext cx="5115128" cy="2132880"/>
          </a:xfrm>
          <a:prstGeom prst="rect">
            <a:avLst/>
          </a:prstGeom>
          <a:solidFill>
            <a:srgbClr val="FFFFFF">
              <a:alpha val="89804"/>
            </a:srgbClr>
          </a:solidFill>
          <a:ln w="57150">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pPr>
            <a:r>
              <a:rPr lang="en-GB" sz="3200" dirty="0" smtClean="0"/>
              <a:t>Option 2: Fit the response curve </a:t>
            </a:r>
            <a:r>
              <a:rPr lang="en-GB" sz="3200" dirty="0"/>
              <a:t>to describe a gradient</a:t>
            </a:r>
            <a:r>
              <a:rPr lang="en-GB" sz="3200" dirty="0" smtClean="0"/>
              <a:t>,</a:t>
            </a:r>
          </a:p>
          <a:p>
            <a:pPr algn="ctr">
              <a:spcBef>
                <a:spcPts val="600"/>
              </a:spcBef>
            </a:pPr>
            <a:r>
              <a:rPr lang="en-GB" sz="3200" dirty="0" smtClean="0"/>
              <a:t> </a:t>
            </a:r>
            <a:r>
              <a:rPr lang="en-GB" sz="3200" dirty="0"/>
              <a:t>e.g. linear, quadratic or GAM</a:t>
            </a:r>
          </a:p>
        </p:txBody>
      </p:sp>
      <p:sp>
        <p:nvSpPr>
          <p:cNvPr id="57" name="Content Placeholder 2"/>
          <p:cNvSpPr txBox="1">
            <a:spLocks/>
          </p:cNvSpPr>
          <p:nvPr/>
        </p:nvSpPr>
        <p:spPr>
          <a:xfrm>
            <a:off x="-24872" y="1516797"/>
            <a:ext cx="5115128" cy="2140084"/>
          </a:xfrm>
          <a:prstGeom prst="rect">
            <a:avLst/>
          </a:prstGeom>
          <a:solidFill>
            <a:srgbClr val="FFFFFF">
              <a:alpha val="89804"/>
            </a:srgbClr>
          </a:solidFill>
          <a:ln w="57150">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smtClean="0"/>
              <a:t>Option 1: Analyse each treatment individually</a:t>
            </a:r>
          </a:p>
        </p:txBody>
      </p:sp>
      <p:sp>
        <p:nvSpPr>
          <p:cNvPr id="65" name="Content Placeholder 2"/>
          <p:cNvSpPr txBox="1">
            <a:spLocks/>
          </p:cNvSpPr>
          <p:nvPr/>
        </p:nvSpPr>
        <p:spPr>
          <a:xfrm>
            <a:off x="-26560" y="-28015"/>
            <a:ext cx="12336669" cy="1027037"/>
          </a:xfrm>
          <a:prstGeom prst="rect">
            <a:avLst/>
          </a:prstGeom>
          <a:solidFill>
            <a:srgbClr val="FFFFFF">
              <a:alpha val="89804"/>
            </a:srgbClr>
          </a:solidFill>
          <a:ln w="57150">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400" dirty="0" smtClean="0">
                <a:latin typeface="+mj-lt"/>
              </a:rPr>
              <a:t>Analysing your 5-scenario data</a:t>
            </a:r>
          </a:p>
        </p:txBody>
      </p:sp>
    </p:spTree>
    <p:extLst>
      <p:ext uri="{BB962C8B-B14F-4D97-AF65-F5344CB8AC3E}">
        <p14:creationId xmlns:p14="http://schemas.microsoft.com/office/powerpoint/2010/main" val="3149635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578898" y="440863"/>
            <a:ext cx="10795346" cy="6355586"/>
          </a:xfrm>
          <a:prstGeom prst="rect">
            <a:avLst/>
          </a:prstGeom>
          <a:noFill/>
        </p:spPr>
        <p:txBody>
          <a:bodyPr wrap="square" rtlCol="0">
            <a:spAutoFit/>
          </a:bodyPr>
          <a:lstStyle/>
          <a:p>
            <a:r>
              <a:rPr lang="en-NZ" sz="4400" dirty="0" smtClean="0">
                <a:latin typeface="+mj-lt"/>
              </a:rPr>
              <a:t>Tips and tricks</a:t>
            </a:r>
          </a:p>
          <a:p>
            <a:endParaRPr lang="en-NZ" dirty="0" smtClean="0"/>
          </a:p>
          <a:p>
            <a:pPr marL="514350" indent="-514350">
              <a:spcAft>
                <a:spcPts val="1500"/>
              </a:spcAft>
              <a:buAutoNum type="arabicPeriod"/>
            </a:pPr>
            <a:r>
              <a:rPr lang="en-NZ" sz="3200" dirty="0" smtClean="0"/>
              <a:t>Know how you will analyse your data </a:t>
            </a:r>
            <a:r>
              <a:rPr lang="en-NZ" sz="3200" i="1" dirty="0" smtClean="0"/>
              <a:t>before </a:t>
            </a:r>
            <a:r>
              <a:rPr lang="en-NZ" sz="3200" dirty="0" smtClean="0"/>
              <a:t>you begin.</a:t>
            </a:r>
          </a:p>
          <a:p>
            <a:pPr marL="514350" indent="-514350">
              <a:spcAft>
                <a:spcPts val="1500"/>
              </a:spcAft>
              <a:buAutoNum type="arabicPeriod"/>
            </a:pPr>
            <a:r>
              <a:rPr lang="en-NZ" sz="3200" dirty="0" smtClean="0"/>
              <a:t>Perform a power calculation.</a:t>
            </a:r>
          </a:p>
          <a:p>
            <a:pPr marL="514350" indent="-514350">
              <a:spcAft>
                <a:spcPts val="1500"/>
              </a:spcAft>
              <a:buAutoNum type="arabicPeriod"/>
            </a:pPr>
            <a:r>
              <a:rPr lang="en-NZ" sz="3200" dirty="0" smtClean="0"/>
              <a:t>Simulate data and analyse your simulated data.</a:t>
            </a:r>
          </a:p>
          <a:p>
            <a:pPr marL="514350" indent="-514350">
              <a:spcAft>
                <a:spcPts val="1500"/>
              </a:spcAft>
              <a:buAutoNum type="arabicPeriod"/>
            </a:pPr>
            <a:r>
              <a:rPr lang="en-NZ" sz="3200" dirty="0" smtClean="0"/>
              <a:t>Use the results from your simulation to refine                    your question and redesign your experiment.</a:t>
            </a:r>
          </a:p>
          <a:p>
            <a:pPr marL="514350" indent="-514350">
              <a:spcAft>
                <a:spcPts val="1500"/>
              </a:spcAft>
              <a:buAutoNum type="arabicPeriod"/>
            </a:pPr>
            <a:r>
              <a:rPr lang="en-NZ" sz="3200" dirty="0" smtClean="0"/>
              <a:t>Don’t hesitate to carry out a small pilot study.</a:t>
            </a:r>
          </a:p>
          <a:p>
            <a:pPr marL="514350" indent="-514350">
              <a:spcAft>
                <a:spcPts val="1500"/>
              </a:spcAft>
              <a:buAutoNum type="arabicPeriod"/>
            </a:pPr>
            <a:r>
              <a:rPr lang="en-NZ" sz="3200" dirty="0" smtClean="0"/>
              <a:t>Include extra replicates.</a:t>
            </a:r>
          </a:p>
          <a:p>
            <a:pPr marL="514350" indent="-514350">
              <a:spcAft>
                <a:spcPts val="1500"/>
              </a:spcAft>
              <a:buAutoNum type="arabicPeriod"/>
            </a:pPr>
            <a:r>
              <a:rPr lang="en-NZ" sz="3200" dirty="0" smtClean="0"/>
              <a:t>Consult with a statistician </a:t>
            </a:r>
            <a:r>
              <a:rPr lang="en-NZ" sz="3200" i="1" dirty="0" smtClean="0"/>
              <a:t>before </a:t>
            </a:r>
            <a:r>
              <a:rPr lang="en-NZ" sz="3200" dirty="0" smtClean="0"/>
              <a:t>you start the experiment.</a:t>
            </a:r>
            <a:endParaRPr lang="en-NZ" sz="3200" dirty="0"/>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449786" flipH="1">
            <a:off x="9347082" y="2050036"/>
            <a:ext cx="4873897" cy="5316763"/>
          </a:xfrm>
          <a:prstGeom prst="rect">
            <a:avLst/>
          </a:prstGeom>
        </p:spPr>
      </p:pic>
    </p:spTree>
    <p:extLst>
      <p:ext uri="{BB962C8B-B14F-4D97-AF65-F5344CB8AC3E}">
        <p14:creationId xmlns:p14="http://schemas.microsoft.com/office/powerpoint/2010/main" val="347882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txBox="1">
            <a:spLocks/>
          </p:cNvSpPr>
          <p:nvPr/>
        </p:nvSpPr>
        <p:spPr>
          <a:xfrm>
            <a:off x="267629" y="836969"/>
            <a:ext cx="11642720" cy="307527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lnSpc>
                <a:spcPct val="120000"/>
              </a:lnSpc>
            </a:pPr>
            <a:r>
              <a:rPr lang="en-US" sz="8000" dirty="0" smtClean="0">
                <a:solidFill>
                  <a:schemeClr val="tx1"/>
                </a:solidFill>
              </a:rPr>
              <a:t>You have finite resources!</a:t>
            </a:r>
          </a:p>
          <a:p>
            <a:pPr algn="ctr">
              <a:lnSpc>
                <a:spcPct val="120000"/>
              </a:lnSpc>
            </a:pPr>
            <a:endParaRPr lang="en-US" sz="1400" u="sng" dirty="0" smtClean="0">
              <a:solidFill>
                <a:schemeClr val="tx1"/>
              </a:solidFill>
            </a:endParaRPr>
          </a:p>
          <a:p>
            <a:pPr algn="ctr">
              <a:lnSpc>
                <a:spcPct val="100000"/>
              </a:lnSpc>
            </a:pPr>
            <a:r>
              <a:rPr lang="en-US" sz="4800" dirty="0" smtClean="0">
                <a:solidFill>
                  <a:schemeClr val="tx1"/>
                </a:solidFill>
              </a:rPr>
              <a:t>You must keep your experiment to</a:t>
            </a:r>
          </a:p>
          <a:p>
            <a:pPr algn="ctr">
              <a:lnSpc>
                <a:spcPct val="100000"/>
              </a:lnSpc>
            </a:pPr>
            <a:r>
              <a:rPr lang="en-US" sz="4800" dirty="0" smtClean="0">
                <a:solidFill>
                  <a:schemeClr val="tx1"/>
                </a:solidFill>
              </a:rPr>
              <a:t> </a:t>
            </a:r>
            <a:r>
              <a:rPr lang="en-US" sz="4800" b="1" u="sng" dirty="0" smtClean="0">
                <a:solidFill>
                  <a:schemeClr val="tx1"/>
                </a:solidFill>
              </a:rPr>
              <a:t>&lt;</a:t>
            </a:r>
            <a:r>
              <a:rPr lang="en-US" sz="4800" b="1" dirty="0" smtClean="0">
                <a:solidFill>
                  <a:schemeClr val="tx1"/>
                </a:solidFill>
              </a:rPr>
              <a:t> 1000 experimental unit days</a:t>
            </a:r>
          </a:p>
        </p:txBody>
      </p:sp>
      <p:sp>
        <p:nvSpPr>
          <p:cNvPr id="7" name="Rectangle 6"/>
          <p:cNvSpPr/>
          <p:nvPr/>
        </p:nvSpPr>
        <p:spPr>
          <a:xfrm>
            <a:off x="111510" y="5259419"/>
            <a:ext cx="11910349" cy="1361911"/>
          </a:xfrm>
          <a:prstGeom prst="rect">
            <a:avLst/>
          </a:prstGeom>
        </p:spPr>
        <p:txBody>
          <a:bodyPr wrap="square">
            <a:spAutoFit/>
          </a:bodyPr>
          <a:lstStyle/>
          <a:p>
            <a:pPr algn="ctr"/>
            <a:r>
              <a:rPr lang="en-US" sz="2800" dirty="0" smtClean="0"/>
              <a:t>If you require 20 experimental units,</a:t>
            </a:r>
            <a:r>
              <a:rPr lang="en-US" sz="2800" dirty="0" smtClean="0">
                <a:sym typeface="Symbol" panose="05050102010706020507" pitchFamily="18" charset="2"/>
              </a:rPr>
              <a:t> </a:t>
            </a:r>
            <a:r>
              <a:rPr lang="en-US" sz="2800" dirty="0" smtClean="0"/>
              <a:t>you can run your experiment for 50 days.</a:t>
            </a:r>
          </a:p>
          <a:p>
            <a:pPr algn="ctr"/>
            <a:endParaRPr lang="en-US" sz="1600" dirty="0" smtClean="0"/>
          </a:p>
          <a:p>
            <a:pPr algn="ctr"/>
            <a:r>
              <a:rPr lang="en-US" sz="2800" dirty="0" smtClean="0"/>
              <a:t>If you require 100 </a:t>
            </a:r>
            <a:r>
              <a:rPr lang="en-US" sz="2800" dirty="0"/>
              <a:t>experimental </a:t>
            </a:r>
            <a:r>
              <a:rPr lang="en-US" sz="2800" dirty="0" smtClean="0"/>
              <a:t>units, you </a:t>
            </a:r>
            <a:r>
              <a:rPr lang="en-US" sz="2800" dirty="0"/>
              <a:t>can run your experiment for </a:t>
            </a:r>
            <a:r>
              <a:rPr lang="en-US" sz="2800" dirty="0" smtClean="0"/>
              <a:t>100 days.</a:t>
            </a:r>
          </a:p>
          <a:p>
            <a:pPr algn="ctr"/>
            <a:endParaRPr lang="en-US" sz="1050" dirty="0" smtClean="0"/>
          </a:p>
        </p:txBody>
      </p:sp>
    </p:spTree>
    <p:extLst>
      <p:ext uri="{BB962C8B-B14F-4D97-AF65-F5344CB8AC3E}">
        <p14:creationId xmlns:p14="http://schemas.microsoft.com/office/powerpoint/2010/main" val="29006880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270000" y="1420238"/>
            <a:ext cx="9728200" cy="2743200"/>
          </a:xfrm>
        </p:spPr>
        <p:txBody>
          <a:bodyPr/>
          <a:lstStyle/>
          <a:p>
            <a:pPr algn="ctr"/>
            <a:r>
              <a:rPr lang="en-NZ" dirty="0" smtClean="0">
                <a:solidFill>
                  <a:srgbClr val="000000"/>
                </a:solidFill>
              </a:rPr>
              <a:t>In your group, </a:t>
            </a:r>
            <a:r>
              <a:rPr lang="en-NZ" dirty="0" smtClean="0">
                <a:solidFill>
                  <a:srgbClr val="000000"/>
                </a:solidFill>
              </a:rPr>
              <a:t>develop a experimental design and analysis plan using </a:t>
            </a:r>
            <a:r>
              <a:rPr lang="en-NZ" dirty="0" smtClean="0">
                <a:solidFill>
                  <a:srgbClr val="000000"/>
                </a:solidFill>
              </a:rPr>
              <a:t>the Decision Support Tool (Step 4).</a:t>
            </a:r>
            <a:endParaRPr lang="en-NZ"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CAD"/>
                </a:solidFill>
              </a:rPr>
              <a:t>Task</a:t>
            </a:r>
            <a:endParaRPr lang="en-NZ" sz="25000" dirty="0">
              <a:solidFill>
                <a:srgbClr val="F9ECAD"/>
              </a:solidFill>
            </a:endParaRPr>
          </a:p>
        </p:txBody>
      </p:sp>
    </p:spTree>
    <p:extLst>
      <p:ext uri="{BB962C8B-B14F-4D97-AF65-F5344CB8AC3E}">
        <p14:creationId xmlns:p14="http://schemas.microsoft.com/office/powerpoint/2010/main" val="463097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itle 1"/>
          <p:cNvSpPr txBox="1">
            <a:spLocks/>
          </p:cNvSpPr>
          <p:nvPr/>
        </p:nvSpPr>
        <p:spPr>
          <a:xfrm>
            <a:off x="136186" y="4163437"/>
            <a:ext cx="11217614"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BFBFB"/>
                </a:solidFill>
              </a:rPr>
              <a:t>Discuss</a:t>
            </a:r>
            <a:endParaRPr lang="en-NZ" sz="25000" dirty="0">
              <a:solidFill>
                <a:srgbClr val="FBFBFB"/>
              </a:solidFill>
            </a:endParaRPr>
          </a:p>
        </p:txBody>
      </p:sp>
      <p:sp>
        <p:nvSpPr>
          <p:cNvPr id="10" name="TextBox 9"/>
          <p:cNvSpPr txBox="1"/>
          <p:nvPr/>
        </p:nvSpPr>
        <p:spPr>
          <a:xfrm>
            <a:off x="621593" y="432766"/>
            <a:ext cx="10665193" cy="3785652"/>
          </a:xfrm>
          <a:prstGeom prst="rect">
            <a:avLst/>
          </a:prstGeom>
          <a:noFill/>
        </p:spPr>
        <p:txBody>
          <a:bodyPr wrap="square" rtlCol="0">
            <a:spAutoFit/>
          </a:bodyPr>
          <a:lstStyle/>
          <a:p>
            <a:pPr>
              <a:spcBef>
                <a:spcPts val="1200"/>
              </a:spcBef>
            </a:pPr>
            <a:r>
              <a:rPr lang="en-US" sz="4000" dirty="0" smtClean="0"/>
              <a:t>One person from each group should tell us (2 min):</a:t>
            </a:r>
            <a:endParaRPr lang="en-GB" sz="1100" dirty="0" smtClean="0"/>
          </a:p>
          <a:p>
            <a:pPr marL="722313" indent="-514350">
              <a:spcBef>
                <a:spcPts val="1200"/>
              </a:spcBef>
              <a:buFont typeface="Arial" panose="020B0604020202020204" pitchFamily="34" charset="0"/>
              <a:buChar char="•"/>
            </a:pPr>
            <a:r>
              <a:rPr lang="en-US" sz="3200" dirty="0" smtClean="0"/>
              <a:t>The number of treatment </a:t>
            </a:r>
            <a:r>
              <a:rPr lang="en-US" sz="3200" dirty="0"/>
              <a:t>levels per </a:t>
            </a:r>
            <a:r>
              <a:rPr lang="en-US" sz="3200" dirty="0" smtClean="0"/>
              <a:t>driver and the number of replicates </a:t>
            </a:r>
            <a:r>
              <a:rPr lang="en-US" sz="3200" dirty="0"/>
              <a:t>per </a:t>
            </a:r>
            <a:r>
              <a:rPr lang="en-US" sz="3200" dirty="0" smtClean="0"/>
              <a:t>treatment.</a:t>
            </a:r>
          </a:p>
          <a:p>
            <a:pPr marL="722313" indent="-514350">
              <a:spcBef>
                <a:spcPts val="1200"/>
              </a:spcBef>
              <a:buFont typeface="Arial" panose="020B0604020202020204" pitchFamily="34" charset="0"/>
              <a:buChar char="•"/>
            </a:pPr>
            <a:r>
              <a:rPr lang="en-US" sz="3200" dirty="0" smtClean="0"/>
              <a:t>The </a:t>
            </a:r>
            <a:r>
              <a:rPr lang="en-US" sz="3200" dirty="0"/>
              <a:t>experimental sampling </a:t>
            </a:r>
            <a:r>
              <a:rPr lang="en-US" sz="3200" dirty="0" smtClean="0"/>
              <a:t>unit.</a:t>
            </a:r>
          </a:p>
          <a:p>
            <a:pPr marL="722313" indent="-514350">
              <a:spcBef>
                <a:spcPts val="1200"/>
              </a:spcBef>
              <a:buFont typeface="Arial" panose="020B0604020202020204" pitchFamily="34" charset="0"/>
              <a:buChar char="•"/>
            </a:pPr>
            <a:r>
              <a:rPr lang="en-US" sz="3200" dirty="0" smtClean="0"/>
              <a:t>The most relevant control.</a:t>
            </a:r>
          </a:p>
          <a:p>
            <a:pPr marL="722313" indent="-514350">
              <a:spcBef>
                <a:spcPts val="1200"/>
              </a:spcBef>
              <a:buFont typeface="Arial" panose="020B0604020202020204" pitchFamily="34" charset="0"/>
              <a:buChar char="•"/>
            </a:pPr>
            <a:r>
              <a:rPr lang="en-US" sz="3200" dirty="0" smtClean="0"/>
              <a:t>The statistical </a:t>
            </a:r>
            <a:r>
              <a:rPr lang="en-US" sz="3200" dirty="0"/>
              <a:t>analysis or modelling approach will you </a:t>
            </a:r>
            <a:r>
              <a:rPr lang="en-US" sz="3200" dirty="0" smtClean="0"/>
              <a:t>use.</a:t>
            </a:r>
          </a:p>
        </p:txBody>
      </p:sp>
    </p:spTree>
    <p:extLst>
      <p:ext uri="{BB962C8B-B14F-4D97-AF65-F5344CB8AC3E}">
        <p14:creationId xmlns:p14="http://schemas.microsoft.com/office/powerpoint/2010/main" val="2428925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FFFFFF"/>
              </a:gs>
              <a:gs pos="100000">
                <a:srgbClr val="F0F0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p:cNvSpPr/>
          <p:nvPr/>
        </p:nvSpPr>
        <p:spPr>
          <a:xfrm>
            <a:off x="3482502" y="0"/>
            <a:ext cx="8709498" cy="6858000"/>
          </a:xfrm>
          <a:prstGeom prst="triangle">
            <a:avLst>
              <a:gd name="adj" fmla="val 100000"/>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0" y="6290692"/>
            <a:ext cx="12192000" cy="606217"/>
          </a:xfrm>
          <a:prstGeom prst="rect">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p:cNvGrpSpPr/>
          <p:nvPr/>
        </p:nvGrpSpPr>
        <p:grpSpPr>
          <a:xfrm>
            <a:off x="11080" y="32911"/>
            <a:ext cx="1163791" cy="923330"/>
            <a:chOff x="88900" y="-161642"/>
            <a:chExt cx="1163791" cy="923330"/>
          </a:xfrm>
        </p:grpSpPr>
        <p:sp>
          <p:nvSpPr>
            <p:cNvPr id="19" name="TextBox 18"/>
            <p:cNvSpPr txBox="1"/>
            <p:nvPr userDrawn="1"/>
          </p:nvSpPr>
          <p:spPr>
            <a:xfrm>
              <a:off x="88900" y="-161642"/>
              <a:ext cx="1163791" cy="923330"/>
            </a:xfrm>
            <a:prstGeom prst="rect">
              <a:avLst/>
            </a:prstGeom>
            <a:noFill/>
          </p:spPr>
          <p:txBody>
            <a:bodyPr wrap="square" rtlCol="0">
              <a:spAutoFit/>
            </a:bodyPr>
            <a:lstStyle/>
            <a:p>
              <a:pPr algn="ctr"/>
              <a:r>
                <a:rPr lang="en-US"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rPr>
                <a:t>M</a:t>
              </a:r>
              <a:endParaRPr lang="en-NZ"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endParaRPr>
            </a:p>
          </p:txBody>
        </p:sp>
        <p:cxnSp>
          <p:nvCxnSpPr>
            <p:cNvPr id="20" name="Straight Connector 19"/>
            <p:cNvCxnSpPr/>
            <p:nvPr userDrawn="1"/>
          </p:nvCxnSpPr>
          <p:spPr>
            <a:xfrm>
              <a:off x="513428" y="675634"/>
              <a:ext cx="314734" cy="0"/>
            </a:xfrm>
            <a:prstGeom prst="line">
              <a:avLst/>
            </a:prstGeom>
            <a:ln w="50800" cap="rnd">
              <a:solidFill>
                <a:srgbClr val="203948"/>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974270" y="1770435"/>
            <a:ext cx="3008560" cy="1130946"/>
            <a:chOff x="9974270" y="1770435"/>
            <a:chExt cx="3008560" cy="1130946"/>
          </a:xfrm>
        </p:grpSpPr>
        <p:sp>
          <p:nvSpPr>
            <p:cNvPr id="22" name="Rounded Rectangle 21"/>
            <p:cNvSpPr/>
            <p:nvPr/>
          </p:nvSpPr>
          <p:spPr>
            <a:xfrm>
              <a:off x="10291862" y="177043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ounded Rectangle 22"/>
            <p:cNvSpPr/>
            <p:nvPr/>
          </p:nvSpPr>
          <p:spPr>
            <a:xfrm>
              <a:off x="9974270" y="2097087"/>
              <a:ext cx="2438048"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ounded Rectangle 23"/>
            <p:cNvSpPr/>
            <p:nvPr/>
          </p:nvSpPr>
          <p:spPr>
            <a:xfrm>
              <a:off x="10544782" y="2423739"/>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ounded Rectangle 24"/>
            <p:cNvSpPr/>
            <p:nvPr/>
          </p:nvSpPr>
          <p:spPr>
            <a:xfrm>
              <a:off x="10155677" y="2750391"/>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extBox 1"/>
          <p:cNvSpPr txBox="1"/>
          <p:nvPr/>
        </p:nvSpPr>
        <p:spPr>
          <a:xfrm>
            <a:off x="4931851" y="6398219"/>
            <a:ext cx="7025578" cy="369332"/>
          </a:xfrm>
          <a:prstGeom prst="rect">
            <a:avLst/>
          </a:prstGeom>
          <a:noFill/>
        </p:spPr>
        <p:txBody>
          <a:bodyPr wrap="none" rtlCol="0">
            <a:spAutoFit/>
          </a:bodyPr>
          <a:lstStyle/>
          <a:p>
            <a:pPr algn="r"/>
            <a:r>
              <a:rPr lang="en-NZ" dirty="0" smtClean="0">
                <a:solidFill>
                  <a:srgbClr val="BABABA"/>
                </a:solidFill>
                <a:latin typeface="+mj-lt"/>
              </a:rPr>
              <a:t>MEDDLE: A guide to running best practice experiments in ocean research</a:t>
            </a:r>
            <a:endParaRPr lang="en-NZ" dirty="0">
              <a:solidFill>
                <a:srgbClr val="BABABA"/>
              </a:solidFill>
              <a:latin typeface="+mj-lt"/>
            </a:endParaRPr>
          </a:p>
        </p:txBody>
      </p:sp>
      <p:sp>
        <p:nvSpPr>
          <p:cNvPr id="27" name="Title 1"/>
          <p:cNvSpPr txBox="1">
            <a:spLocks/>
          </p:cNvSpPr>
          <p:nvPr/>
        </p:nvSpPr>
        <p:spPr>
          <a:xfrm>
            <a:off x="4824769" y="2574729"/>
            <a:ext cx="4792998" cy="1509697"/>
          </a:xfrm>
          <a:prstGeom prst="rect">
            <a:avLst/>
          </a:prstGeom>
        </p:spPr>
        <p:txBody>
          <a:bodyPr anchor="ctr">
            <a:noAutofit/>
          </a:bodyPr>
          <a:lstStyle>
            <a:lvl1pPr algn="ctr" defTabSz="914400" rtl="0" eaLnBrk="1" latinLnBrk="0" hangingPunct="1">
              <a:lnSpc>
                <a:spcPct val="90000"/>
              </a:lnSpc>
              <a:spcBef>
                <a:spcPct val="0"/>
              </a:spcBef>
              <a:buNone/>
              <a:defRPr sz="6000" kern="1200">
                <a:solidFill>
                  <a:srgbClr val="203948"/>
                </a:solidFill>
                <a:latin typeface="+mj-lt"/>
                <a:ea typeface="+mj-ea"/>
                <a:cs typeface="+mj-cs"/>
              </a:defRPr>
            </a:lvl1pPr>
          </a:lstStyle>
          <a:p>
            <a:r>
              <a:rPr lang="en-US" sz="4800" dirty="0" smtClean="0"/>
              <a:t>Step 5: </a:t>
            </a:r>
          </a:p>
          <a:p>
            <a:r>
              <a:rPr lang="en-US" sz="4800" dirty="0" smtClean="0"/>
              <a:t>Resources</a:t>
            </a:r>
            <a:endParaRPr lang="en-NZ"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7734">
            <a:off x="-420416" y="2349591"/>
            <a:ext cx="5750750" cy="5559059"/>
          </a:xfrm>
          <a:prstGeom prst="rect">
            <a:avLst/>
          </a:prstGeom>
        </p:spPr>
      </p:pic>
    </p:spTree>
    <p:extLst>
      <p:ext uri="{BB962C8B-B14F-4D97-AF65-F5344CB8AC3E}">
        <p14:creationId xmlns:p14="http://schemas.microsoft.com/office/powerpoint/2010/main" val="218141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F0C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513805" y="1420238"/>
            <a:ext cx="11120845" cy="2743200"/>
          </a:xfrm>
        </p:spPr>
        <p:txBody>
          <a:bodyPr/>
          <a:lstStyle/>
          <a:p>
            <a:pPr algn="ctr"/>
            <a:r>
              <a:rPr lang="en-NZ" dirty="0" smtClean="0">
                <a:solidFill>
                  <a:srgbClr val="000000"/>
                </a:solidFill>
              </a:rPr>
              <a:t>In your group, identify the necessary resources using the Decision Support Tool (Step </a:t>
            </a:r>
            <a:r>
              <a:rPr lang="en-NZ" dirty="0" smtClean="0">
                <a:solidFill>
                  <a:srgbClr val="000000"/>
                </a:solidFill>
              </a:rPr>
              <a:t>5).</a:t>
            </a:r>
            <a:endParaRPr lang="en-NZ"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CAD"/>
                </a:solidFill>
              </a:rPr>
              <a:t>Task</a:t>
            </a:r>
            <a:endParaRPr lang="en-NZ" sz="25000" dirty="0">
              <a:solidFill>
                <a:srgbClr val="F9ECAD"/>
              </a:solidFill>
            </a:endParaRPr>
          </a:p>
        </p:txBody>
      </p:sp>
    </p:spTree>
    <p:extLst>
      <p:ext uri="{BB962C8B-B14F-4D97-AF65-F5344CB8AC3E}">
        <p14:creationId xmlns:p14="http://schemas.microsoft.com/office/powerpoint/2010/main" val="3243833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itle 1"/>
          <p:cNvSpPr txBox="1">
            <a:spLocks/>
          </p:cNvSpPr>
          <p:nvPr/>
        </p:nvSpPr>
        <p:spPr>
          <a:xfrm>
            <a:off x="136186" y="4163437"/>
            <a:ext cx="11217614"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BFBFB"/>
                </a:solidFill>
              </a:rPr>
              <a:t>Discuss</a:t>
            </a:r>
            <a:endParaRPr lang="en-NZ" sz="25000" dirty="0">
              <a:solidFill>
                <a:srgbClr val="FBFBFB"/>
              </a:solidFill>
            </a:endParaRPr>
          </a:p>
        </p:txBody>
      </p:sp>
      <p:sp>
        <p:nvSpPr>
          <p:cNvPr id="10" name="TextBox 9"/>
          <p:cNvSpPr txBox="1"/>
          <p:nvPr/>
        </p:nvSpPr>
        <p:spPr>
          <a:xfrm>
            <a:off x="621593" y="432766"/>
            <a:ext cx="10665193" cy="3262432"/>
          </a:xfrm>
          <a:prstGeom prst="rect">
            <a:avLst/>
          </a:prstGeom>
          <a:noFill/>
        </p:spPr>
        <p:txBody>
          <a:bodyPr wrap="square" rtlCol="0">
            <a:spAutoFit/>
          </a:bodyPr>
          <a:lstStyle/>
          <a:p>
            <a:pPr>
              <a:spcBef>
                <a:spcPts val="1200"/>
              </a:spcBef>
            </a:pPr>
            <a:r>
              <a:rPr lang="en-US" sz="4000" dirty="0" smtClean="0"/>
              <a:t>One person from each group should tell us </a:t>
            </a:r>
          </a:p>
          <a:p>
            <a:pPr>
              <a:spcBef>
                <a:spcPts val="1200"/>
              </a:spcBef>
            </a:pPr>
            <a:r>
              <a:rPr lang="en-US" sz="4000" dirty="0" smtClean="0"/>
              <a:t>(2-minute maximum):</a:t>
            </a:r>
            <a:endParaRPr lang="en-GB" sz="1100" dirty="0" smtClean="0"/>
          </a:p>
          <a:p>
            <a:pPr marL="722313" indent="-514350">
              <a:spcBef>
                <a:spcPts val="1200"/>
              </a:spcBef>
              <a:buFont typeface="Arial" panose="020B0604020202020204" pitchFamily="34" charset="0"/>
              <a:buChar char="•"/>
            </a:pPr>
            <a:r>
              <a:rPr lang="en-US" sz="3200" dirty="0"/>
              <a:t>How long will the </a:t>
            </a:r>
            <a:r>
              <a:rPr lang="en-US" sz="3200" dirty="0" smtClean="0"/>
              <a:t>study will </a:t>
            </a:r>
            <a:r>
              <a:rPr lang="en-US" sz="3200" dirty="0"/>
              <a:t>take and how much </a:t>
            </a:r>
            <a:r>
              <a:rPr lang="en-US" sz="3200" dirty="0" smtClean="0"/>
              <a:t>it will cost.</a:t>
            </a:r>
            <a:endParaRPr lang="en-US" sz="3200" dirty="0" smtClean="0"/>
          </a:p>
          <a:p>
            <a:pPr marL="722313" indent="-514350">
              <a:spcBef>
                <a:spcPts val="1200"/>
              </a:spcBef>
              <a:buFont typeface="Arial" panose="020B0604020202020204" pitchFamily="34" charset="0"/>
              <a:buChar char="•"/>
            </a:pPr>
            <a:r>
              <a:rPr lang="en-US" sz="3200" dirty="0" smtClean="0"/>
              <a:t>The most significant constraints and how they can be overcome.</a:t>
            </a:r>
            <a:endParaRPr lang="en-GB" sz="3200" dirty="0"/>
          </a:p>
        </p:txBody>
      </p:sp>
    </p:spTree>
    <p:extLst>
      <p:ext uri="{BB962C8B-B14F-4D97-AF65-F5344CB8AC3E}">
        <p14:creationId xmlns:p14="http://schemas.microsoft.com/office/powerpoint/2010/main" val="1815435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68128" y="1692612"/>
            <a:ext cx="3973131" cy="794302"/>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8000" dirty="0" smtClean="0">
                <a:solidFill>
                  <a:srgbClr val="C04E00"/>
                </a:solidFill>
                <a:latin typeface="+mj-lt"/>
              </a:rPr>
              <a:t>Driver</a:t>
            </a:r>
            <a:endParaRPr lang="en-NZ" sz="8000" dirty="0">
              <a:solidFill>
                <a:srgbClr val="C04E00"/>
              </a:solidFill>
              <a:latin typeface="+mj-lt"/>
            </a:endParaRPr>
          </a:p>
        </p:txBody>
      </p:sp>
      <p:sp>
        <p:nvSpPr>
          <p:cNvPr id="19" name="Rectangle 18"/>
          <p:cNvSpPr/>
          <p:nvPr/>
        </p:nvSpPr>
        <p:spPr>
          <a:xfrm>
            <a:off x="268599" y="4689580"/>
            <a:ext cx="11599616" cy="1889741"/>
          </a:xfrm>
          <a:prstGeom prst="rect">
            <a:avLst/>
          </a:prstGeom>
          <a:noFill/>
          <a:ln w="38100">
            <a:gradFill flip="none" rotWithShape="1">
              <a:gsLst>
                <a:gs pos="0">
                  <a:srgbClr val="2B4D61"/>
                </a:gs>
                <a:gs pos="100000">
                  <a:srgbClr val="4A9CBB"/>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Content Placeholder 2"/>
          <p:cNvSpPr txBox="1">
            <a:spLocks/>
          </p:cNvSpPr>
          <p:nvPr/>
        </p:nvSpPr>
        <p:spPr>
          <a:xfrm>
            <a:off x="268128" y="3881759"/>
            <a:ext cx="3973131" cy="794302"/>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8000" dirty="0" smtClean="0">
                <a:solidFill>
                  <a:srgbClr val="4A9CBB"/>
                </a:solidFill>
                <a:latin typeface="+mj-lt"/>
              </a:rPr>
              <a:t>Stressor</a:t>
            </a:r>
            <a:endParaRPr lang="en-NZ" sz="8000" dirty="0">
              <a:solidFill>
                <a:srgbClr val="4A9CBB"/>
              </a:solidFill>
              <a:latin typeface="+mj-lt"/>
            </a:endParaRPr>
          </a:p>
        </p:txBody>
      </p:sp>
      <p:sp>
        <p:nvSpPr>
          <p:cNvPr id="21" name="Content Placeholder 2"/>
          <p:cNvSpPr txBox="1">
            <a:spLocks/>
          </p:cNvSpPr>
          <p:nvPr/>
        </p:nvSpPr>
        <p:spPr>
          <a:xfrm>
            <a:off x="268128" y="6071721"/>
            <a:ext cx="3973131" cy="794302"/>
          </a:xfrm>
          <a:prstGeom prst="rect">
            <a:avLst/>
          </a:prstGeom>
        </p:spPr>
        <p:txBody>
          <a:bodyPr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8000" dirty="0" smtClean="0">
                <a:solidFill>
                  <a:srgbClr val="2B4D61"/>
                </a:solidFill>
                <a:latin typeface="+mj-lt"/>
              </a:rPr>
              <a:t>Stress</a:t>
            </a:r>
            <a:endParaRPr lang="en-NZ" sz="8000" dirty="0">
              <a:solidFill>
                <a:srgbClr val="2B4D61"/>
              </a:solidFill>
              <a:latin typeface="+mj-lt"/>
            </a:endParaRPr>
          </a:p>
        </p:txBody>
      </p:sp>
      <p:sp>
        <p:nvSpPr>
          <p:cNvPr id="23" name="Rectangle 22"/>
          <p:cNvSpPr/>
          <p:nvPr/>
        </p:nvSpPr>
        <p:spPr>
          <a:xfrm>
            <a:off x="268129" y="2484129"/>
            <a:ext cx="11599616" cy="1889741"/>
          </a:xfrm>
          <a:prstGeom prst="rect">
            <a:avLst/>
          </a:prstGeom>
          <a:noFill/>
          <a:ln w="38100">
            <a:gradFill flip="none" rotWithShape="1">
              <a:gsLst>
                <a:gs pos="0">
                  <a:srgbClr val="4A9CBB"/>
                </a:gs>
                <a:gs pos="100000">
                  <a:srgbClr val="C04E00"/>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68129" y="303739"/>
            <a:ext cx="11599616" cy="1889741"/>
          </a:xfrm>
          <a:prstGeom prst="rect">
            <a:avLst/>
          </a:prstGeom>
          <a:noFill/>
          <a:ln w="38100">
            <a:gradFill flip="none" rotWithShape="1">
              <a:gsLst>
                <a:gs pos="0">
                  <a:srgbClr val="C04E00"/>
                </a:gs>
                <a:gs pos="100000">
                  <a:srgbClr val="FFA569"/>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4573747" y="2687632"/>
            <a:ext cx="6531753" cy="1569660"/>
          </a:xfrm>
          <a:prstGeom prst="rect">
            <a:avLst/>
          </a:prstGeom>
          <a:noFill/>
        </p:spPr>
        <p:txBody>
          <a:bodyPr wrap="square" rtlCol="0">
            <a:spAutoFit/>
          </a:bodyPr>
          <a:lstStyle/>
          <a:p>
            <a:pPr algn="ctr"/>
            <a:r>
              <a:rPr lang="en-US" sz="3200" dirty="0" smtClean="0"/>
              <a:t>A pressure that causes a quantifiable negative effect on an organism, process or community.</a:t>
            </a:r>
            <a:endParaRPr lang="en-NZ" sz="3200" dirty="0"/>
          </a:p>
        </p:txBody>
      </p:sp>
      <p:sp>
        <p:nvSpPr>
          <p:cNvPr id="10" name="TextBox 9"/>
          <p:cNvSpPr txBox="1"/>
          <p:nvPr/>
        </p:nvSpPr>
        <p:spPr>
          <a:xfrm>
            <a:off x="4517248" y="466299"/>
            <a:ext cx="6644751" cy="1569660"/>
          </a:xfrm>
          <a:prstGeom prst="rect">
            <a:avLst/>
          </a:prstGeom>
          <a:noFill/>
        </p:spPr>
        <p:txBody>
          <a:bodyPr wrap="square" rtlCol="0">
            <a:spAutoFit/>
          </a:bodyPr>
          <a:lstStyle/>
          <a:p>
            <a:pPr algn="ctr"/>
            <a:r>
              <a:rPr lang="en-US" sz="3200" dirty="0" smtClean="0"/>
              <a:t>A pressure that causes a quantifiable change (positive or negative) an organism, process or community.</a:t>
            </a:r>
            <a:endParaRPr lang="en-NZ" sz="3200" dirty="0"/>
          </a:p>
        </p:txBody>
      </p:sp>
      <p:sp>
        <p:nvSpPr>
          <p:cNvPr id="12" name="TextBox 11"/>
          <p:cNvSpPr txBox="1"/>
          <p:nvPr/>
        </p:nvSpPr>
        <p:spPr>
          <a:xfrm>
            <a:off x="4035467" y="5173860"/>
            <a:ext cx="7608312" cy="1077218"/>
          </a:xfrm>
          <a:prstGeom prst="rect">
            <a:avLst/>
          </a:prstGeom>
          <a:noFill/>
        </p:spPr>
        <p:txBody>
          <a:bodyPr wrap="square" rtlCol="0">
            <a:spAutoFit/>
          </a:bodyPr>
          <a:lstStyle/>
          <a:p>
            <a:pPr algn="ctr"/>
            <a:r>
              <a:rPr lang="en-US" sz="3200" dirty="0" smtClean="0"/>
              <a:t>A measurable response that is deleterious to an organism, process or community.</a:t>
            </a:r>
            <a:endParaRPr lang="en-NZ" sz="3200" dirty="0"/>
          </a:p>
        </p:txBody>
      </p:sp>
    </p:spTree>
    <p:extLst>
      <p:ext uri="{BB962C8B-B14F-4D97-AF65-F5344CB8AC3E}">
        <p14:creationId xmlns:p14="http://schemas.microsoft.com/office/powerpoint/2010/main" val="4268367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183"/>
            <a:ext cx="12192000" cy="1249548"/>
          </a:xfrm>
          <a:noFill/>
        </p:spPr>
        <p:txBody>
          <a:bodyPr>
            <a:normAutofit fontScale="90000"/>
          </a:bodyPr>
          <a:lstStyle/>
          <a:p>
            <a:pPr algn="ctr">
              <a:lnSpc>
                <a:spcPct val="100000"/>
              </a:lnSpc>
            </a:pPr>
            <a:r>
              <a:rPr lang="en-NZ" dirty="0">
                <a:solidFill>
                  <a:srgbClr val="000000"/>
                </a:solidFill>
              </a:rPr>
              <a:t>The decision support tools can help you design a tractable research strategy that will answer your question.</a:t>
            </a:r>
          </a:p>
        </p:txBody>
      </p:sp>
      <p:sp>
        <p:nvSpPr>
          <p:cNvPr id="5" name="Freeform 4"/>
          <p:cNvSpPr/>
          <p:nvPr/>
        </p:nvSpPr>
        <p:spPr>
          <a:xfrm rot="21445632">
            <a:off x="2082800" y="2105602"/>
            <a:ext cx="8667525" cy="1949871"/>
          </a:xfrm>
          <a:custGeom>
            <a:avLst/>
            <a:gdLst>
              <a:gd name="connsiteX0" fmla="*/ 8331200 w 8667525"/>
              <a:gd name="connsiteY0" fmla="*/ 1761470 h 1949871"/>
              <a:gd name="connsiteX1" fmla="*/ 8229600 w 8667525"/>
              <a:gd name="connsiteY1" fmla="*/ 1786870 h 1949871"/>
              <a:gd name="connsiteX2" fmla="*/ 4038600 w 8667525"/>
              <a:gd name="connsiteY2" fmla="*/ 8870 h 1949871"/>
              <a:gd name="connsiteX3" fmla="*/ 0 w 8667525"/>
              <a:gd name="connsiteY3" fmla="*/ 1228070 h 1949871"/>
            </a:gdLst>
            <a:ahLst/>
            <a:cxnLst>
              <a:cxn ang="0">
                <a:pos x="connsiteX0" y="connsiteY0"/>
              </a:cxn>
              <a:cxn ang="0">
                <a:pos x="connsiteX1" y="connsiteY1"/>
              </a:cxn>
              <a:cxn ang="0">
                <a:pos x="connsiteX2" y="connsiteY2"/>
              </a:cxn>
              <a:cxn ang="0">
                <a:pos x="connsiteX3" y="connsiteY3"/>
              </a:cxn>
            </a:cxnLst>
            <a:rect l="l" t="t" r="r" b="b"/>
            <a:pathLst>
              <a:path w="8667525" h="1949871">
                <a:moveTo>
                  <a:pt x="8331200" y="1761470"/>
                </a:moveTo>
                <a:cubicBezTo>
                  <a:pt x="8638116" y="1920220"/>
                  <a:pt x="8945033" y="2078970"/>
                  <a:pt x="8229600" y="1786870"/>
                </a:cubicBezTo>
                <a:cubicBezTo>
                  <a:pt x="7514167" y="1494770"/>
                  <a:pt x="5410200" y="102003"/>
                  <a:pt x="4038600" y="8870"/>
                </a:cubicBezTo>
                <a:cubicBezTo>
                  <a:pt x="2667000" y="-84263"/>
                  <a:pt x="1333500" y="571903"/>
                  <a:pt x="0" y="1228070"/>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Freeform 5"/>
          <p:cNvSpPr/>
          <p:nvPr/>
        </p:nvSpPr>
        <p:spPr>
          <a:xfrm>
            <a:off x="1782710" y="3185362"/>
            <a:ext cx="4179161" cy="1384971"/>
          </a:xfrm>
          <a:custGeom>
            <a:avLst/>
            <a:gdLst>
              <a:gd name="connsiteX0" fmla="*/ 0 w 4648200"/>
              <a:gd name="connsiteY0" fmla="*/ 538217 h 1384971"/>
              <a:gd name="connsiteX1" fmla="*/ 2362200 w 4648200"/>
              <a:gd name="connsiteY1" fmla="*/ 30217 h 1384971"/>
              <a:gd name="connsiteX2" fmla="*/ 4140200 w 4648200"/>
              <a:gd name="connsiteY2" fmla="*/ 1325617 h 1384971"/>
              <a:gd name="connsiteX3" fmla="*/ 4648200 w 4648200"/>
              <a:gd name="connsiteY3" fmla="*/ 1046217 h 1384971"/>
            </a:gdLst>
            <a:ahLst/>
            <a:cxnLst>
              <a:cxn ang="0">
                <a:pos x="connsiteX0" y="connsiteY0"/>
              </a:cxn>
              <a:cxn ang="0">
                <a:pos x="connsiteX1" y="connsiteY1"/>
              </a:cxn>
              <a:cxn ang="0">
                <a:pos x="connsiteX2" y="connsiteY2"/>
              </a:cxn>
              <a:cxn ang="0">
                <a:pos x="connsiteX3" y="connsiteY3"/>
              </a:cxn>
            </a:cxnLst>
            <a:rect l="l" t="t" r="r" b="b"/>
            <a:pathLst>
              <a:path w="4648200" h="1384971">
                <a:moveTo>
                  <a:pt x="0" y="538217"/>
                </a:moveTo>
                <a:cubicBezTo>
                  <a:pt x="836083" y="218600"/>
                  <a:pt x="1672167" y="-101016"/>
                  <a:pt x="2362200" y="30217"/>
                </a:cubicBezTo>
                <a:cubicBezTo>
                  <a:pt x="3052233" y="161450"/>
                  <a:pt x="3759200" y="1156284"/>
                  <a:pt x="4140200" y="1325617"/>
                </a:cubicBezTo>
                <a:cubicBezTo>
                  <a:pt x="4521200" y="1494950"/>
                  <a:pt x="4584700" y="1270583"/>
                  <a:pt x="4648200" y="1046217"/>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6"/>
          <p:cNvSpPr/>
          <p:nvPr/>
        </p:nvSpPr>
        <p:spPr>
          <a:xfrm>
            <a:off x="6604000" y="4400472"/>
            <a:ext cx="3759200" cy="876080"/>
          </a:xfrm>
          <a:custGeom>
            <a:avLst/>
            <a:gdLst>
              <a:gd name="connsiteX0" fmla="*/ 0 w 3759200"/>
              <a:gd name="connsiteY0" fmla="*/ 431800 h 876080"/>
              <a:gd name="connsiteX1" fmla="*/ 1905000 w 3759200"/>
              <a:gd name="connsiteY1" fmla="*/ 863600 h 876080"/>
              <a:gd name="connsiteX2" fmla="*/ 3759200 w 3759200"/>
              <a:gd name="connsiteY2" fmla="*/ 0 h 876080"/>
            </a:gdLst>
            <a:ahLst/>
            <a:cxnLst>
              <a:cxn ang="0">
                <a:pos x="connsiteX0" y="connsiteY0"/>
              </a:cxn>
              <a:cxn ang="0">
                <a:pos x="connsiteX1" y="connsiteY1"/>
              </a:cxn>
              <a:cxn ang="0">
                <a:pos x="connsiteX2" y="connsiteY2"/>
              </a:cxn>
            </a:cxnLst>
            <a:rect l="l" t="t" r="r" b="b"/>
            <a:pathLst>
              <a:path w="3759200" h="876080">
                <a:moveTo>
                  <a:pt x="0" y="431800"/>
                </a:moveTo>
                <a:cubicBezTo>
                  <a:pt x="639233" y="683683"/>
                  <a:pt x="1278467" y="935567"/>
                  <a:pt x="1905000" y="863600"/>
                </a:cubicBezTo>
                <a:cubicBezTo>
                  <a:pt x="2531533" y="791633"/>
                  <a:pt x="3145366" y="395816"/>
                  <a:pt x="3759200" y="0"/>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8" name="Freeform 7"/>
          <p:cNvSpPr/>
          <p:nvPr/>
        </p:nvSpPr>
        <p:spPr>
          <a:xfrm>
            <a:off x="10337800" y="3621347"/>
            <a:ext cx="1854200" cy="855325"/>
          </a:xfrm>
          <a:custGeom>
            <a:avLst/>
            <a:gdLst>
              <a:gd name="connsiteX0" fmla="*/ 0 w 1854200"/>
              <a:gd name="connsiteY0" fmla="*/ 855325 h 855325"/>
              <a:gd name="connsiteX1" fmla="*/ 1041400 w 1854200"/>
              <a:gd name="connsiteY1" fmla="*/ 67925 h 855325"/>
              <a:gd name="connsiteX2" fmla="*/ 1854200 w 1854200"/>
              <a:gd name="connsiteY2" fmla="*/ 93325 h 855325"/>
            </a:gdLst>
            <a:ahLst/>
            <a:cxnLst>
              <a:cxn ang="0">
                <a:pos x="connsiteX0" y="connsiteY0"/>
              </a:cxn>
              <a:cxn ang="0">
                <a:pos x="connsiteX1" y="connsiteY1"/>
              </a:cxn>
              <a:cxn ang="0">
                <a:pos x="connsiteX2" y="connsiteY2"/>
              </a:cxn>
            </a:cxnLst>
            <a:rect l="l" t="t" r="r" b="b"/>
            <a:pathLst>
              <a:path w="1854200" h="855325">
                <a:moveTo>
                  <a:pt x="0" y="855325"/>
                </a:moveTo>
                <a:cubicBezTo>
                  <a:pt x="366183" y="525125"/>
                  <a:pt x="732367" y="194925"/>
                  <a:pt x="1041400" y="67925"/>
                </a:cubicBezTo>
                <a:cubicBezTo>
                  <a:pt x="1350433" y="-59075"/>
                  <a:pt x="1602316" y="17125"/>
                  <a:pt x="1854200" y="93325"/>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9" name="Freeform 8"/>
          <p:cNvSpPr/>
          <p:nvPr/>
        </p:nvSpPr>
        <p:spPr>
          <a:xfrm>
            <a:off x="-25400" y="3587672"/>
            <a:ext cx="1905000" cy="468010"/>
          </a:xfrm>
          <a:custGeom>
            <a:avLst/>
            <a:gdLst>
              <a:gd name="connsiteX0" fmla="*/ 1905000 w 1905000"/>
              <a:gd name="connsiteY0" fmla="*/ 0 h 468010"/>
              <a:gd name="connsiteX1" fmla="*/ 533400 w 1905000"/>
              <a:gd name="connsiteY1" fmla="*/ 457200 h 468010"/>
              <a:gd name="connsiteX2" fmla="*/ 0 w 1905000"/>
              <a:gd name="connsiteY2" fmla="*/ 279400 h 468010"/>
            </a:gdLst>
            <a:ahLst/>
            <a:cxnLst>
              <a:cxn ang="0">
                <a:pos x="connsiteX0" y="connsiteY0"/>
              </a:cxn>
              <a:cxn ang="0">
                <a:pos x="connsiteX1" y="connsiteY1"/>
              </a:cxn>
              <a:cxn ang="0">
                <a:pos x="connsiteX2" y="connsiteY2"/>
              </a:cxn>
            </a:cxnLst>
            <a:rect l="l" t="t" r="r" b="b"/>
            <a:pathLst>
              <a:path w="1905000" h="468010">
                <a:moveTo>
                  <a:pt x="1905000" y="0"/>
                </a:moveTo>
                <a:cubicBezTo>
                  <a:pt x="1377950" y="205316"/>
                  <a:pt x="850900" y="410633"/>
                  <a:pt x="533400" y="457200"/>
                </a:cubicBezTo>
                <a:cubicBezTo>
                  <a:pt x="215900" y="503767"/>
                  <a:pt x="107950" y="391583"/>
                  <a:pt x="0" y="279400"/>
                </a:cubicBezTo>
              </a:path>
            </a:pathLst>
          </a:custGeom>
          <a:noFill/>
          <a:ln w="38100">
            <a:solidFill>
              <a:srgbClr val="4A9CB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463905" y="4262173"/>
            <a:ext cx="2510351" cy="1200329"/>
          </a:xfrm>
          <a:prstGeom prst="rect">
            <a:avLst/>
          </a:prstGeom>
          <a:noFill/>
        </p:spPr>
        <p:txBody>
          <a:bodyPr wrap="square" rtlCol="0">
            <a:spAutoFit/>
          </a:bodyPr>
          <a:lstStyle/>
          <a:p>
            <a:pPr algn="ctr"/>
            <a:r>
              <a:rPr lang="en-NZ" sz="2400" b="1" dirty="0" smtClean="0"/>
              <a:t>Step 1: </a:t>
            </a:r>
          </a:p>
          <a:p>
            <a:pPr algn="ctr"/>
            <a:r>
              <a:rPr lang="en-NZ" sz="2400" dirty="0" smtClean="0"/>
              <a:t>Define the research question</a:t>
            </a:r>
          </a:p>
        </p:txBody>
      </p:sp>
      <p:sp>
        <p:nvSpPr>
          <p:cNvPr id="11" name="TextBox 10"/>
          <p:cNvSpPr txBox="1"/>
          <p:nvPr/>
        </p:nvSpPr>
        <p:spPr>
          <a:xfrm>
            <a:off x="7460166" y="5687676"/>
            <a:ext cx="2955882" cy="1200329"/>
          </a:xfrm>
          <a:prstGeom prst="rect">
            <a:avLst/>
          </a:prstGeom>
          <a:noFill/>
        </p:spPr>
        <p:txBody>
          <a:bodyPr wrap="square" rtlCol="0">
            <a:spAutoFit/>
          </a:bodyPr>
          <a:lstStyle/>
          <a:p>
            <a:pPr algn="ctr"/>
            <a:r>
              <a:rPr lang="en-NZ" sz="2400" b="1" dirty="0" smtClean="0"/>
              <a:t>Step 4: </a:t>
            </a:r>
          </a:p>
          <a:p>
            <a:pPr algn="ctr"/>
            <a:r>
              <a:rPr lang="en-NZ" sz="2400" dirty="0" smtClean="0"/>
              <a:t>Experimental design</a:t>
            </a:r>
          </a:p>
          <a:p>
            <a:pPr algn="ctr"/>
            <a:r>
              <a:rPr lang="en-NZ" sz="2400" dirty="0" smtClean="0"/>
              <a:t>and analysis plan</a:t>
            </a:r>
            <a:endParaRPr lang="en-NZ" sz="2400" dirty="0"/>
          </a:p>
        </p:txBody>
      </p:sp>
      <p:sp>
        <p:nvSpPr>
          <p:cNvPr id="12" name="TextBox 11"/>
          <p:cNvSpPr txBox="1"/>
          <p:nvPr/>
        </p:nvSpPr>
        <p:spPr>
          <a:xfrm>
            <a:off x="9975322" y="4631505"/>
            <a:ext cx="1699790" cy="830997"/>
          </a:xfrm>
          <a:prstGeom prst="rect">
            <a:avLst/>
          </a:prstGeom>
          <a:noFill/>
        </p:spPr>
        <p:txBody>
          <a:bodyPr wrap="square" rtlCol="0">
            <a:spAutoFit/>
          </a:bodyPr>
          <a:lstStyle/>
          <a:p>
            <a:pPr algn="ctr"/>
            <a:r>
              <a:rPr lang="en-NZ" sz="2400" b="1" dirty="0" smtClean="0"/>
              <a:t>Step 5: </a:t>
            </a:r>
            <a:r>
              <a:rPr lang="en-NZ" sz="2400" dirty="0" smtClean="0"/>
              <a:t>Resources</a:t>
            </a:r>
            <a:endParaRPr lang="en-NZ" sz="2400" dirty="0"/>
          </a:p>
        </p:txBody>
      </p:sp>
      <p:grpSp>
        <p:nvGrpSpPr>
          <p:cNvPr id="3" name="Group 2"/>
          <p:cNvGrpSpPr/>
          <p:nvPr/>
        </p:nvGrpSpPr>
        <p:grpSpPr>
          <a:xfrm>
            <a:off x="1080914" y="2948586"/>
            <a:ext cx="1307808" cy="1307808"/>
            <a:chOff x="1159240" y="2895487"/>
            <a:chExt cx="1307808" cy="1307808"/>
          </a:xfrm>
        </p:grpSpPr>
        <p:sp>
          <p:nvSpPr>
            <p:cNvPr id="13" name="Oval 12"/>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p:cNvSpPr txBox="1"/>
            <p:nvPr/>
          </p:nvSpPr>
          <p:spPr>
            <a:xfrm>
              <a:off x="1589408" y="3195448"/>
              <a:ext cx="447472" cy="707886"/>
            </a:xfrm>
            <a:prstGeom prst="rect">
              <a:avLst/>
            </a:prstGeom>
            <a:noFill/>
            <a:ln w="38100">
              <a:noFill/>
            </a:ln>
          </p:spPr>
          <p:txBody>
            <a:bodyPr wrap="square" rtlCol="0" anchor="ctr">
              <a:spAutoFit/>
            </a:bodyPr>
            <a:lstStyle/>
            <a:p>
              <a:pPr algn="ctr"/>
              <a:r>
                <a:rPr lang="en-NZ" sz="4000" dirty="0" smtClean="0">
                  <a:solidFill>
                    <a:schemeClr val="bg1"/>
                  </a:solidFill>
                </a:rPr>
                <a:t>1</a:t>
              </a:r>
              <a:endParaRPr lang="en-NZ" sz="4000" dirty="0">
                <a:solidFill>
                  <a:schemeClr val="bg1"/>
                </a:solidFill>
              </a:endParaRPr>
            </a:p>
          </p:txBody>
        </p:sp>
      </p:grpSp>
      <p:sp>
        <p:nvSpPr>
          <p:cNvPr id="21" name="Isosceles Triangle 20"/>
          <p:cNvSpPr/>
          <p:nvPr/>
        </p:nvSpPr>
        <p:spPr>
          <a:xfrm rot="5040376">
            <a:off x="3173738" y="3047773"/>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p:cNvSpPr/>
          <p:nvPr/>
        </p:nvSpPr>
        <p:spPr>
          <a:xfrm rot="4674530">
            <a:off x="460552" y="3860700"/>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Isosceles Triangle 22"/>
          <p:cNvSpPr/>
          <p:nvPr/>
        </p:nvSpPr>
        <p:spPr>
          <a:xfrm rot="6486671">
            <a:off x="7160857" y="4973500"/>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24" name="Isosceles Triangle 23"/>
          <p:cNvSpPr/>
          <p:nvPr/>
        </p:nvSpPr>
        <p:spPr>
          <a:xfrm rot="5167372">
            <a:off x="11476349" y="3492762"/>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25" name="Isosceles Triangle 24"/>
          <p:cNvSpPr/>
          <p:nvPr/>
        </p:nvSpPr>
        <p:spPr>
          <a:xfrm rot="14811751">
            <a:off x="4280267" y="2233406"/>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p:cNvSpPr/>
          <p:nvPr/>
        </p:nvSpPr>
        <p:spPr>
          <a:xfrm rot="17259194">
            <a:off x="6672416" y="2124815"/>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Isosceles Triangle 26"/>
          <p:cNvSpPr/>
          <p:nvPr/>
        </p:nvSpPr>
        <p:spPr>
          <a:xfrm rot="18008819">
            <a:off x="9009990" y="3074568"/>
            <a:ext cx="461071" cy="290512"/>
          </a:xfrm>
          <a:prstGeom prst="triangle">
            <a:avLst/>
          </a:prstGeom>
          <a:solidFill>
            <a:schemeClr val="bg1"/>
          </a:solidFill>
          <a:ln w="3810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grpSp>
        <p:nvGrpSpPr>
          <p:cNvPr id="28" name="Group 27"/>
          <p:cNvGrpSpPr/>
          <p:nvPr/>
        </p:nvGrpSpPr>
        <p:grpSpPr>
          <a:xfrm>
            <a:off x="5543084" y="4123437"/>
            <a:ext cx="1307808" cy="1307808"/>
            <a:chOff x="1159240" y="2895487"/>
            <a:chExt cx="1307808" cy="1307808"/>
          </a:xfrm>
        </p:grpSpPr>
        <p:sp>
          <p:nvSpPr>
            <p:cNvPr id="29" name="Oval 28"/>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TextBox 29"/>
            <p:cNvSpPr txBox="1"/>
            <p:nvPr/>
          </p:nvSpPr>
          <p:spPr>
            <a:xfrm>
              <a:off x="1589408" y="3195448"/>
              <a:ext cx="447472" cy="707886"/>
            </a:xfrm>
            <a:prstGeom prst="rect">
              <a:avLst/>
            </a:prstGeom>
            <a:noFill/>
            <a:ln w="38100">
              <a:noFill/>
            </a:ln>
          </p:spPr>
          <p:txBody>
            <a:bodyPr wrap="square" rtlCol="0" anchor="ctr">
              <a:spAutoFit/>
            </a:bodyPr>
            <a:lstStyle/>
            <a:p>
              <a:pPr algn="ctr"/>
              <a:r>
                <a:rPr lang="en-NZ" sz="4000" dirty="0" smtClean="0">
                  <a:solidFill>
                    <a:schemeClr val="bg1"/>
                  </a:solidFill>
                </a:rPr>
                <a:t>3</a:t>
              </a:r>
              <a:endParaRPr lang="en-NZ" sz="4000" dirty="0">
                <a:solidFill>
                  <a:schemeClr val="bg1"/>
                </a:solidFill>
              </a:endParaRPr>
            </a:p>
          </p:txBody>
        </p:sp>
      </p:grpSp>
      <p:grpSp>
        <p:nvGrpSpPr>
          <p:cNvPr id="31" name="Group 30"/>
          <p:cNvGrpSpPr/>
          <p:nvPr/>
        </p:nvGrpSpPr>
        <p:grpSpPr>
          <a:xfrm>
            <a:off x="10059690" y="3323697"/>
            <a:ext cx="1307808" cy="1307808"/>
            <a:chOff x="1159240" y="2895487"/>
            <a:chExt cx="1307808" cy="1307808"/>
          </a:xfrm>
        </p:grpSpPr>
        <p:sp>
          <p:nvSpPr>
            <p:cNvPr id="32" name="Oval 31"/>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TextBox 32"/>
            <p:cNvSpPr txBox="1"/>
            <p:nvPr/>
          </p:nvSpPr>
          <p:spPr>
            <a:xfrm>
              <a:off x="1589408" y="3195448"/>
              <a:ext cx="447472" cy="707886"/>
            </a:xfrm>
            <a:prstGeom prst="rect">
              <a:avLst/>
            </a:prstGeom>
            <a:noFill/>
            <a:ln w="38100">
              <a:noFill/>
            </a:ln>
          </p:spPr>
          <p:txBody>
            <a:bodyPr wrap="square" rtlCol="0" anchor="ctr">
              <a:spAutoFit/>
            </a:bodyPr>
            <a:lstStyle/>
            <a:p>
              <a:pPr algn="ctr"/>
              <a:r>
                <a:rPr lang="en-NZ" sz="4000" dirty="0" smtClean="0">
                  <a:solidFill>
                    <a:schemeClr val="bg1"/>
                  </a:solidFill>
                </a:rPr>
                <a:t>5</a:t>
              </a:r>
              <a:endParaRPr lang="en-NZ" sz="4000" dirty="0">
                <a:solidFill>
                  <a:schemeClr val="bg1"/>
                </a:solidFill>
              </a:endParaRPr>
            </a:p>
          </p:txBody>
        </p:sp>
      </p:grpSp>
      <p:grpSp>
        <p:nvGrpSpPr>
          <p:cNvPr id="34" name="Group 33"/>
          <p:cNvGrpSpPr/>
          <p:nvPr/>
        </p:nvGrpSpPr>
        <p:grpSpPr>
          <a:xfrm>
            <a:off x="3593510" y="3035189"/>
            <a:ext cx="1307808" cy="1307808"/>
            <a:chOff x="1159240" y="2895487"/>
            <a:chExt cx="1307808" cy="1307808"/>
          </a:xfrm>
        </p:grpSpPr>
        <p:sp>
          <p:nvSpPr>
            <p:cNvPr id="35" name="Oval 34"/>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TextBox 35"/>
            <p:cNvSpPr txBox="1"/>
            <p:nvPr/>
          </p:nvSpPr>
          <p:spPr>
            <a:xfrm>
              <a:off x="1589408" y="3195448"/>
              <a:ext cx="447472" cy="707886"/>
            </a:xfrm>
            <a:prstGeom prst="rect">
              <a:avLst/>
            </a:prstGeom>
            <a:noFill/>
            <a:ln w="38100">
              <a:noFill/>
            </a:ln>
          </p:spPr>
          <p:txBody>
            <a:bodyPr wrap="square" rtlCol="0" anchor="ctr">
              <a:spAutoFit/>
            </a:bodyPr>
            <a:lstStyle/>
            <a:p>
              <a:pPr algn="ctr"/>
              <a:r>
                <a:rPr lang="en-NZ" sz="4000" dirty="0" smtClean="0">
                  <a:solidFill>
                    <a:schemeClr val="bg1"/>
                  </a:solidFill>
                </a:rPr>
                <a:t>2</a:t>
              </a:r>
              <a:endParaRPr lang="en-NZ" sz="4000" dirty="0">
                <a:solidFill>
                  <a:schemeClr val="bg1"/>
                </a:solidFill>
              </a:endParaRPr>
            </a:p>
          </p:txBody>
        </p:sp>
      </p:grpSp>
      <p:grpSp>
        <p:nvGrpSpPr>
          <p:cNvPr id="37" name="Group 36"/>
          <p:cNvGrpSpPr/>
          <p:nvPr/>
        </p:nvGrpSpPr>
        <p:grpSpPr>
          <a:xfrm>
            <a:off x="8213783" y="4400011"/>
            <a:ext cx="1307808" cy="1307808"/>
            <a:chOff x="1159240" y="2895487"/>
            <a:chExt cx="1307808" cy="1307808"/>
          </a:xfrm>
        </p:grpSpPr>
        <p:sp>
          <p:nvSpPr>
            <p:cNvPr id="38" name="Oval 37"/>
            <p:cNvSpPr/>
            <p:nvPr/>
          </p:nvSpPr>
          <p:spPr>
            <a:xfrm>
              <a:off x="1159240" y="2895487"/>
              <a:ext cx="1307808" cy="1307808"/>
            </a:xfrm>
            <a:prstGeom prst="ellipse">
              <a:avLst/>
            </a:prstGeom>
            <a:solidFill>
              <a:srgbClr val="4A9CBB"/>
            </a:solidFill>
            <a:ln w="6350">
              <a:solidFill>
                <a:srgbClr val="4A9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TextBox 38"/>
            <p:cNvSpPr txBox="1"/>
            <p:nvPr/>
          </p:nvSpPr>
          <p:spPr>
            <a:xfrm>
              <a:off x="1589408" y="3195448"/>
              <a:ext cx="447472" cy="707886"/>
            </a:xfrm>
            <a:prstGeom prst="rect">
              <a:avLst/>
            </a:prstGeom>
            <a:noFill/>
            <a:ln w="38100">
              <a:noFill/>
            </a:ln>
          </p:spPr>
          <p:txBody>
            <a:bodyPr wrap="square" rtlCol="0" anchor="ctr">
              <a:spAutoFit/>
            </a:bodyPr>
            <a:lstStyle/>
            <a:p>
              <a:pPr algn="ctr"/>
              <a:r>
                <a:rPr lang="en-US" sz="4000" dirty="0">
                  <a:solidFill>
                    <a:schemeClr val="bg1"/>
                  </a:solidFill>
                </a:rPr>
                <a:t>4</a:t>
              </a:r>
              <a:endParaRPr lang="en-NZ" sz="4000" dirty="0">
                <a:solidFill>
                  <a:schemeClr val="bg1"/>
                </a:solidFill>
              </a:endParaRPr>
            </a:p>
          </p:txBody>
        </p:sp>
      </p:grpSp>
      <p:sp>
        <p:nvSpPr>
          <p:cNvPr id="40" name="TextBox 39"/>
          <p:cNvSpPr txBox="1"/>
          <p:nvPr/>
        </p:nvSpPr>
        <p:spPr>
          <a:xfrm>
            <a:off x="2996558" y="4327247"/>
            <a:ext cx="2420619" cy="1200329"/>
          </a:xfrm>
          <a:prstGeom prst="rect">
            <a:avLst/>
          </a:prstGeom>
          <a:noFill/>
        </p:spPr>
        <p:txBody>
          <a:bodyPr wrap="square" rtlCol="0">
            <a:spAutoFit/>
          </a:bodyPr>
          <a:lstStyle/>
          <a:p>
            <a:pPr algn="ctr"/>
            <a:r>
              <a:rPr lang="en-NZ" sz="2400" b="1" dirty="0" smtClean="0"/>
              <a:t>Step 2: </a:t>
            </a:r>
          </a:p>
          <a:p>
            <a:pPr algn="ctr"/>
            <a:r>
              <a:rPr lang="en-NZ" sz="2400" dirty="0" smtClean="0"/>
              <a:t>Identify</a:t>
            </a:r>
          </a:p>
          <a:p>
            <a:pPr algn="ctr"/>
            <a:r>
              <a:rPr lang="en-NZ" sz="2400" dirty="0" smtClean="0"/>
              <a:t>biological traits</a:t>
            </a:r>
          </a:p>
        </p:txBody>
      </p:sp>
      <p:sp>
        <p:nvSpPr>
          <p:cNvPr id="41" name="TextBox 40"/>
          <p:cNvSpPr txBox="1"/>
          <p:nvPr/>
        </p:nvSpPr>
        <p:spPr>
          <a:xfrm>
            <a:off x="4990738" y="5442077"/>
            <a:ext cx="2389737" cy="1200329"/>
          </a:xfrm>
          <a:prstGeom prst="rect">
            <a:avLst/>
          </a:prstGeom>
          <a:noFill/>
        </p:spPr>
        <p:txBody>
          <a:bodyPr wrap="square" rtlCol="0">
            <a:spAutoFit/>
          </a:bodyPr>
          <a:lstStyle/>
          <a:p>
            <a:pPr algn="ctr"/>
            <a:r>
              <a:rPr lang="en-NZ" sz="2400" b="1" dirty="0" smtClean="0"/>
              <a:t>Step 3: </a:t>
            </a:r>
          </a:p>
          <a:p>
            <a:pPr algn="ctr"/>
            <a:r>
              <a:rPr lang="en-NZ" sz="2400" dirty="0" smtClean="0"/>
              <a:t>Identify the drivers</a:t>
            </a:r>
            <a:endParaRPr lang="en-NZ" sz="2400" dirty="0"/>
          </a:p>
        </p:txBody>
      </p:sp>
    </p:spTree>
    <p:extLst>
      <p:ext uri="{BB962C8B-B14F-4D97-AF65-F5344CB8AC3E}">
        <p14:creationId xmlns:p14="http://schemas.microsoft.com/office/powerpoint/2010/main" val="34232113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858000"/>
          </a:xfrm>
          <a:prstGeom prst="rect">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838200" y="1420238"/>
            <a:ext cx="10515600" cy="2743200"/>
          </a:xfrm>
        </p:spPr>
        <p:txBody>
          <a:bodyPr/>
          <a:lstStyle/>
          <a:p>
            <a:pPr algn="ctr"/>
            <a:r>
              <a:rPr lang="en-NZ" sz="6600" dirty="0" smtClean="0">
                <a:solidFill>
                  <a:srgbClr val="000000"/>
                </a:solidFill>
              </a:rPr>
              <a:t>Regroup at 4:15</a:t>
            </a:r>
            <a:endParaRPr lang="en-NZ" sz="6600" dirty="0">
              <a:solidFill>
                <a:srgbClr val="000000"/>
              </a:solidFill>
            </a:endParaRPr>
          </a:p>
        </p:txBody>
      </p:sp>
      <p:sp>
        <p:nvSpPr>
          <p:cNvPr id="15" name="Title 1"/>
          <p:cNvSpPr txBox="1">
            <a:spLocks/>
          </p:cNvSpPr>
          <p:nvPr/>
        </p:nvSpPr>
        <p:spPr>
          <a:xfrm>
            <a:off x="136186" y="4163437"/>
            <a:ext cx="8523051" cy="3531141"/>
          </a:xfrm>
          <a:prstGeom prst="rect">
            <a:avLst/>
          </a:prstGeom>
        </p:spPr>
        <p:txBody>
          <a:bodyPr vert="horz" lIns="72000" tIns="0" rIns="72000" bIns="0" rtlCol="0" anchor="b">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sz="25000" dirty="0" smtClean="0">
                <a:solidFill>
                  <a:srgbClr val="F9E3EF"/>
                </a:solidFill>
              </a:rPr>
              <a:t>Break</a:t>
            </a:r>
            <a:endParaRPr lang="en-NZ" sz="25000" dirty="0">
              <a:solidFill>
                <a:srgbClr val="F9E3EF"/>
              </a:solidFill>
            </a:endParaRPr>
          </a:p>
        </p:txBody>
      </p:sp>
    </p:spTree>
    <p:extLst>
      <p:ext uri="{BB962C8B-B14F-4D97-AF65-F5344CB8AC3E}">
        <p14:creationId xmlns:p14="http://schemas.microsoft.com/office/powerpoint/2010/main" val="36221480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FFFFFF"/>
              </a:gs>
              <a:gs pos="100000">
                <a:srgbClr val="F0F0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Isosceles Triangle 15"/>
          <p:cNvSpPr/>
          <p:nvPr/>
        </p:nvSpPr>
        <p:spPr>
          <a:xfrm>
            <a:off x="3482502" y="0"/>
            <a:ext cx="8709498" cy="6858000"/>
          </a:xfrm>
          <a:prstGeom prst="triangle">
            <a:avLst>
              <a:gd name="adj" fmla="val 100000"/>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0" y="6290692"/>
            <a:ext cx="12192000" cy="606217"/>
          </a:xfrm>
          <a:prstGeom prst="rect">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p:cNvGrpSpPr/>
          <p:nvPr/>
        </p:nvGrpSpPr>
        <p:grpSpPr>
          <a:xfrm>
            <a:off x="11080" y="32911"/>
            <a:ext cx="1163791" cy="923330"/>
            <a:chOff x="88900" y="-161642"/>
            <a:chExt cx="1163791" cy="923330"/>
          </a:xfrm>
        </p:grpSpPr>
        <p:sp>
          <p:nvSpPr>
            <p:cNvPr id="19" name="TextBox 18"/>
            <p:cNvSpPr txBox="1"/>
            <p:nvPr userDrawn="1"/>
          </p:nvSpPr>
          <p:spPr>
            <a:xfrm>
              <a:off x="88900" y="-161642"/>
              <a:ext cx="1163791" cy="923330"/>
            </a:xfrm>
            <a:prstGeom prst="rect">
              <a:avLst/>
            </a:prstGeom>
            <a:noFill/>
          </p:spPr>
          <p:txBody>
            <a:bodyPr wrap="square" rtlCol="0">
              <a:spAutoFit/>
            </a:bodyPr>
            <a:lstStyle/>
            <a:p>
              <a:pPr algn="ctr"/>
              <a:r>
                <a:rPr lang="en-US"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rPr>
                <a:t>M</a:t>
              </a:r>
              <a:endParaRPr lang="en-NZ" sz="5400" u="none" dirty="0">
                <a:solidFill>
                  <a:srgbClr val="374455"/>
                </a:solidFill>
                <a:latin typeface="Tw Cen MT" panose="020B0602020104020603" pitchFamily="34" charset="0"/>
                <a:ea typeface="Yu Gothic UI Light" panose="020B0300000000000000" pitchFamily="34" charset="-128"/>
                <a:cs typeface="Malgun Gothic Semilight" panose="020B0502040204020203" pitchFamily="34" charset="-128"/>
              </a:endParaRPr>
            </a:p>
          </p:txBody>
        </p:sp>
        <p:cxnSp>
          <p:nvCxnSpPr>
            <p:cNvPr id="20" name="Straight Connector 19"/>
            <p:cNvCxnSpPr/>
            <p:nvPr userDrawn="1"/>
          </p:nvCxnSpPr>
          <p:spPr>
            <a:xfrm>
              <a:off x="513428" y="675634"/>
              <a:ext cx="314734" cy="0"/>
            </a:xfrm>
            <a:prstGeom prst="line">
              <a:avLst/>
            </a:prstGeom>
            <a:ln w="50800" cap="rnd">
              <a:solidFill>
                <a:srgbClr val="203948"/>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974270" y="1770435"/>
            <a:ext cx="3008560" cy="1130946"/>
            <a:chOff x="9974270" y="1770435"/>
            <a:chExt cx="3008560" cy="1130946"/>
          </a:xfrm>
        </p:grpSpPr>
        <p:sp>
          <p:nvSpPr>
            <p:cNvPr id="22" name="Rounded Rectangle 21"/>
            <p:cNvSpPr/>
            <p:nvPr/>
          </p:nvSpPr>
          <p:spPr>
            <a:xfrm>
              <a:off x="10291862" y="177043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ounded Rectangle 22"/>
            <p:cNvSpPr/>
            <p:nvPr/>
          </p:nvSpPr>
          <p:spPr>
            <a:xfrm>
              <a:off x="9974270" y="2097087"/>
              <a:ext cx="2438048"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ounded Rectangle 23"/>
            <p:cNvSpPr/>
            <p:nvPr/>
          </p:nvSpPr>
          <p:spPr>
            <a:xfrm>
              <a:off x="10544782" y="2423739"/>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ounded Rectangle 24"/>
            <p:cNvSpPr/>
            <p:nvPr/>
          </p:nvSpPr>
          <p:spPr>
            <a:xfrm>
              <a:off x="10155677" y="2750391"/>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260" y="1563407"/>
            <a:ext cx="6595611" cy="9454570"/>
          </a:xfrm>
          <a:prstGeom prst="rect">
            <a:avLst/>
          </a:prstGeom>
        </p:spPr>
      </p:pic>
      <p:sp>
        <p:nvSpPr>
          <p:cNvPr id="2" name="TextBox 1"/>
          <p:cNvSpPr txBox="1"/>
          <p:nvPr/>
        </p:nvSpPr>
        <p:spPr>
          <a:xfrm>
            <a:off x="4931851" y="6398219"/>
            <a:ext cx="7025578" cy="369332"/>
          </a:xfrm>
          <a:prstGeom prst="rect">
            <a:avLst/>
          </a:prstGeom>
          <a:noFill/>
        </p:spPr>
        <p:txBody>
          <a:bodyPr wrap="none" rtlCol="0">
            <a:spAutoFit/>
          </a:bodyPr>
          <a:lstStyle/>
          <a:p>
            <a:pPr algn="r"/>
            <a:r>
              <a:rPr lang="en-NZ" dirty="0" smtClean="0">
                <a:solidFill>
                  <a:srgbClr val="BABABA"/>
                </a:solidFill>
                <a:latin typeface="+mj-lt"/>
              </a:rPr>
              <a:t>MEDDLE: A guide to running best practice experiments in ocean research</a:t>
            </a:r>
            <a:endParaRPr lang="en-NZ" dirty="0">
              <a:solidFill>
                <a:srgbClr val="BABABA"/>
              </a:solidFill>
              <a:latin typeface="+mj-lt"/>
            </a:endParaRPr>
          </a:p>
        </p:txBody>
      </p:sp>
      <p:sp>
        <p:nvSpPr>
          <p:cNvPr id="28" name="Title 1"/>
          <p:cNvSpPr txBox="1">
            <a:spLocks/>
          </p:cNvSpPr>
          <p:nvPr/>
        </p:nvSpPr>
        <p:spPr>
          <a:xfrm>
            <a:off x="7442200" y="4169516"/>
            <a:ext cx="4122633" cy="1509697"/>
          </a:xfrm>
          <a:prstGeom prst="rect">
            <a:avLst/>
          </a:prstGeom>
        </p:spPr>
        <p:txBody>
          <a:bodyPr anchor="ctr">
            <a:noAutofit/>
          </a:bodyPr>
          <a:lstStyle>
            <a:lvl1pPr algn="ctr" defTabSz="914400" rtl="0" eaLnBrk="1" latinLnBrk="0" hangingPunct="1">
              <a:lnSpc>
                <a:spcPct val="90000"/>
              </a:lnSpc>
              <a:spcBef>
                <a:spcPct val="0"/>
              </a:spcBef>
              <a:buNone/>
              <a:defRPr sz="6000" kern="1200">
                <a:solidFill>
                  <a:srgbClr val="203948"/>
                </a:solidFill>
                <a:latin typeface="+mj-lt"/>
                <a:ea typeface="+mj-ea"/>
                <a:cs typeface="+mj-cs"/>
              </a:defRPr>
            </a:lvl1pPr>
          </a:lstStyle>
          <a:p>
            <a:r>
              <a:rPr lang="en-US" sz="4800" dirty="0" smtClean="0"/>
              <a:t>The MEDDLE Simulator</a:t>
            </a:r>
            <a:endParaRPr lang="en-NZ" sz="4800" dirty="0"/>
          </a:p>
        </p:txBody>
      </p:sp>
    </p:spTree>
    <p:extLst>
      <p:ext uri="{BB962C8B-B14F-4D97-AF65-F5344CB8AC3E}">
        <p14:creationId xmlns:p14="http://schemas.microsoft.com/office/powerpoint/2010/main" val="318723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88000"/>
            <a:ext cx="12192000" cy="1270000"/>
          </a:xfrm>
          <a:prstGeom prst="rect">
            <a:avLst/>
          </a:prstGeom>
          <a:solidFill>
            <a:srgbClr val="2B4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p:cNvPicPr>
            <a:picLocks noChangeAspect="1"/>
          </p:cNvPicPr>
          <p:nvPr/>
        </p:nvPicPr>
        <p:blipFill>
          <a:blip r:embed="rId3"/>
          <a:stretch>
            <a:fillRect/>
          </a:stretch>
        </p:blipFill>
        <p:spPr>
          <a:xfrm>
            <a:off x="0" y="0"/>
            <a:ext cx="12217400" cy="6047142"/>
          </a:xfrm>
          <a:prstGeom prst="rect">
            <a:avLst/>
          </a:prstGeom>
        </p:spPr>
      </p:pic>
      <p:sp>
        <p:nvSpPr>
          <p:cNvPr id="3" name="Rectangle 2"/>
          <p:cNvSpPr/>
          <p:nvPr/>
        </p:nvSpPr>
        <p:spPr>
          <a:xfrm>
            <a:off x="3355499" y="5805970"/>
            <a:ext cx="6194901" cy="1323439"/>
          </a:xfrm>
          <a:prstGeom prst="rect">
            <a:avLst/>
          </a:prstGeom>
        </p:spPr>
        <p:txBody>
          <a:bodyPr wrap="none">
            <a:spAutoFit/>
          </a:bodyPr>
          <a:lstStyle/>
          <a:p>
            <a:r>
              <a:rPr lang="en-NZ" sz="4000" dirty="0">
                <a:solidFill>
                  <a:schemeClr val="bg1"/>
                </a:solidFill>
              </a:rPr>
              <a:t>https://meddle-scor149.org/</a:t>
            </a:r>
          </a:p>
          <a:p>
            <a:endParaRPr lang="en-NZ" sz="4000" dirty="0">
              <a:solidFill>
                <a:schemeClr val="bg1"/>
              </a:solidFill>
            </a:endParaRPr>
          </a:p>
        </p:txBody>
      </p:sp>
    </p:spTree>
    <p:extLst>
      <p:ext uri="{BB962C8B-B14F-4D97-AF65-F5344CB8AC3E}">
        <p14:creationId xmlns:p14="http://schemas.microsoft.com/office/powerpoint/2010/main" val="14174542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t="37971" b="25652"/>
          <a:stretch/>
        </p:blipFill>
        <p:spPr>
          <a:xfrm>
            <a:off x="1491284" y="2243513"/>
            <a:ext cx="8976290" cy="4615081"/>
          </a:xfrm>
          <a:prstGeom prst="rect">
            <a:avLst/>
          </a:prstGeom>
        </p:spPr>
      </p:pic>
      <p:sp>
        <p:nvSpPr>
          <p:cNvPr id="3" name="TextBox 2"/>
          <p:cNvSpPr txBox="1"/>
          <p:nvPr/>
        </p:nvSpPr>
        <p:spPr>
          <a:xfrm>
            <a:off x="299336" y="1178064"/>
            <a:ext cx="11593329" cy="1015663"/>
          </a:xfrm>
          <a:prstGeom prst="rect">
            <a:avLst/>
          </a:prstGeom>
          <a:noFill/>
        </p:spPr>
        <p:txBody>
          <a:bodyPr wrap="square" rtlCol="0">
            <a:spAutoFit/>
          </a:bodyPr>
          <a:lstStyle/>
          <a:p>
            <a:pPr algn="ctr"/>
            <a:r>
              <a:rPr lang="en-NZ" sz="6000" dirty="0">
                <a:solidFill>
                  <a:srgbClr val="2B4D61"/>
                </a:solidFill>
                <a:latin typeface="+mj-lt"/>
                <a:cs typeface="Helvetica" panose="020B0604020202020204" pitchFamily="34" charset="0"/>
              </a:rPr>
              <a:t>Thank </a:t>
            </a:r>
            <a:r>
              <a:rPr lang="en-NZ" sz="6000" dirty="0" smtClean="0">
                <a:solidFill>
                  <a:srgbClr val="2B4D61"/>
                </a:solidFill>
                <a:latin typeface="+mj-lt"/>
                <a:cs typeface="Helvetica" panose="020B0604020202020204" pitchFamily="34" charset="0"/>
              </a:rPr>
              <a:t>you!</a:t>
            </a:r>
            <a:endParaRPr lang="en-NZ" sz="6000" dirty="0">
              <a:solidFill>
                <a:srgbClr val="2B4D61"/>
              </a:solidFill>
              <a:latin typeface="+mj-lt"/>
              <a:cs typeface="Helvetica"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03" y="5563190"/>
            <a:ext cx="2573463" cy="9980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4056" y="4303444"/>
            <a:ext cx="1249726" cy="126940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5351" y="4223534"/>
            <a:ext cx="799627" cy="1309075"/>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4294" t="13708" r="13325" b="13462"/>
          <a:stretch/>
        </p:blipFill>
        <p:spPr>
          <a:xfrm>
            <a:off x="7219954" y="5201813"/>
            <a:ext cx="2161886" cy="145527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9696" y="5645225"/>
            <a:ext cx="2488173" cy="95389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29363" y="2929847"/>
            <a:ext cx="2405614" cy="1221312"/>
          </a:xfrm>
          <a:prstGeom prst="rect">
            <a:avLst/>
          </a:prstGeom>
        </p:spPr>
      </p:pic>
      <p:pic>
        <p:nvPicPr>
          <p:cNvPr id="10" name="Picture 2" descr="http://www.scor-int.org/SCOR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888" y="3782919"/>
            <a:ext cx="2328486" cy="16762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2755" y="5138876"/>
            <a:ext cx="1451856" cy="1460248"/>
          </a:xfrm>
          <a:prstGeom prst="rect">
            <a:avLst/>
          </a:prstGeom>
        </p:spPr>
      </p:pic>
      <p:sp>
        <p:nvSpPr>
          <p:cNvPr id="12" name="Rectangle 11"/>
          <p:cNvSpPr/>
          <p:nvPr/>
        </p:nvSpPr>
        <p:spPr>
          <a:xfrm>
            <a:off x="0" y="-687"/>
            <a:ext cx="12191999" cy="707886"/>
          </a:xfrm>
          <a:prstGeom prst="rect">
            <a:avLst/>
          </a:prstGeom>
          <a:solidFill>
            <a:srgbClr val="014A67"/>
          </a:solidFill>
        </p:spPr>
        <p:txBody>
          <a:bodyPr wrap="square">
            <a:spAutoFit/>
          </a:bodyPr>
          <a:lstStyle/>
          <a:p>
            <a:pPr algn="ctr"/>
            <a:r>
              <a:rPr lang="en-NZ" sz="4000" dirty="0" smtClean="0">
                <a:solidFill>
                  <a:schemeClr val="bg1"/>
                </a:solidFill>
              </a:rPr>
              <a:t>www.meddle-scor149.org </a:t>
            </a:r>
            <a:endParaRPr lang="en-NZ" sz="4000" dirty="0">
              <a:solidFill>
                <a:schemeClr val="bg1"/>
              </a:solidFill>
            </a:endParaRPr>
          </a:p>
        </p:txBody>
      </p:sp>
    </p:spTree>
    <p:extLst>
      <p:ext uri="{BB962C8B-B14F-4D97-AF65-F5344CB8AC3E}">
        <p14:creationId xmlns:p14="http://schemas.microsoft.com/office/powerpoint/2010/main" val="95983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0" y="1609724"/>
            <a:ext cx="10515600" cy="5133975"/>
          </a:xfrm>
        </p:spPr>
        <p:txBody>
          <a:bodyPr/>
          <a:lstStyle/>
          <a:p>
            <a:pPr marL="0" indent="0">
              <a:buNone/>
            </a:pPr>
            <a:r>
              <a:rPr lang="en-NZ" sz="3200" dirty="0" smtClean="0"/>
              <a:t>	Intensity</a:t>
            </a:r>
          </a:p>
          <a:p>
            <a:pPr marL="0" indent="0">
              <a:buNone/>
            </a:pPr>
            <a:endParaRPr lang="en-NZ" sz="3200" dirty="0"/>
          </a:p>
          <a:p>
            <a:pPr marL="0" indent="0">
              <a:buNone/>
            </a:pPr>
            <a:r>
              <a:rPr lang="en-NZ" sz="3200" dirty="0" smtClean="0"/>
              <a:t>		Time exposure</a:t>
            </a:r>
          </a:p>
          <a:p>
            <a:pPr marL="0" indent="0">
              <a:buNone/>
            </a:pPr>
            <a:endParaRPr lang="en-NZ" sz="3200" dirty="0" smtClean="0"/>
          </a:p>
          <a:p>
            <a:pPr marL="0" indent="0">
              <a:buNone/>
            </a:pPr>
            <a:r>
              <a:rPr lang="en-NZ" sz="3200" dirty="0" smtClean="0"/>
              <a:t>    Carry-over effects</a:t>
            </a:r>
          </a:p>
          <a:p>
            <a:pPr marL="0" indent="0">
              <a:buNone/>
            </a:pPr>
            <a:endParaRPr lang="en-NZ" sz="3200" dirty="0"/>
          </a:p>
          <a:p>
            <a:pPr marL="0" indent="0">
              <a:buNone/>
            </a:pPr>
            <a:r>
              <a:rPr lang="en-NZ" sz="3200" dirty="0" smtClean="0"/>
              <a:t>    	      Evolution and adaptation</a:t>
            </a:r>
          </a:p>
          <a:p>
            <a:pPr marL="0" indent="0">
              <a:buNone/>
            </a:pPr>
            <a:endParaRPr lang="en-NZ" sz="3200" dirty="0"/>
          </a:p>
          <a:p>
            <a:pPr marL="0" indent="0">
              <a:buNone/>
            </a:pPr>
            <a:r>
              <a:rPr lang="en-NZ" sz="3200" dirty="0" smtClean="0"/>
              <a:t>Other drivers</a:t>
            </a:r>
            <a:endParaRPr lang="en-NZ" sz="3200" dirty="0"/>
          </a:p>
        </p:txBody>
      </p:sp>
      <p:sp>
        <p:nvSpPr>
          <p:cNvPr id="6" name="Rounded Rectangle 5"/>
          <p:cNvSpPr/>
          <p:nvPr/>
        </p:nvSpPr>
        <p:spPr>
          <a:xfrm>
            <a:off x="-889817" y="1774825"/>
            <a:ext cx="2438048" cy="150990"/>
          </a:xfrm>
          <a:prstGeom prst="roundRect">
            <a:avLst>
              <a:gd name="adj" fmla="val 26761"/>
            </a:avLst>
          </a:prstGeom>
          <a:solidFill>
            <a:srgbClr val="FFA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ounded Rectangle 6"/>
          <p:cNvSpPr/>
          <p:nvPr/>
        </p:nvSpPr>
        <p:spPr>
          <a:xfrm>
            <a:off x="-320091" y="2934073"/>
            <a:ext cx="2837281" cy="150990"/>
          </a:xfrm>
          <a:prstGeom prst="roundRect">
            <a:avLst>
              <a:gd name="adj" fmla="val 26761"/>
            </a:avLst>
          </a:prstGeom>
          <a:solidFill>
            <a:srgbClr val="E5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ounded Rectangle 7"/>
          <p:cNvSpPr/>
          <p:nvPr/>
        </p:nvSpPr>
        <p:spPr>
          <a:xfrm>
            <a:off x="-1474017" y="4029034"/>
            <a:ext cx="2438048" cy="150990"/>
          </a:xfrm>
          <a:prstGeom prst="roundRect">
            <a:avLst>
              <a:gd name="adj" fmla="val 26761"/>
            </a:avLst>
          </a:prstGeom>
          <a:solidFill>
            <a:srgbClr val="68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ounded Rectangle 8"/>
          <p:cNvSpPr/>
          <p:nvPr/>
        </p:nvSpPr>
        <p:spPr>
          <a:xfrm>
            <a:off x="-178617" y="5188282"/>
            <a:ext cx="2438048" cy="150990"/>
          </a:xfrm>
          <a:prstGeom prst="roundRect">
            <a:avLst>
              <a:gd name="adj" fmla="val 26761"/>
            </a:avLst>
          </a:prstGeom>
          <a:solidFill>
            <a:srgbClr val="4A9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itle 1"/>
          <p:cNvSpPr txBox="1">
            <a:spLocks/>
          </p:cNvSpPr>
          <p:nvPr/>
        </p:nvSpPr>
        <p:spPr>
          <a:xfrm>
            <a:off x="380010" y="477548"/>
            <a:ext cx="7635834" cy="874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2B4D61"/>
                </a:solidFill>
                <a:latin typeface="+mj-lt"/>
                <a:ea typeface="+mj-ea"/>
                <a:cs typeface="+mj-cs"/>
              </a:defRPr>
            </a:lvl1pPr>
          </a:lstStyle>
          <a:p>
            <a:r>
              <a:rPr lang="en-NZ" dirty="0" smtClean="0">
                <a:solidFill>
                  <a:schemeClr val="tx1"/>
                </a:solidFill>
              </a:rPr>
              <a:t>A driver can become a stressor</a:t>
            </a:r>
            <a:endParaRPr lang="en-NZ" dirty="0">
              <a:solidFill>
                <a:schemeClr val="tx1"/>
              </a:solidFill>
            </a:endParaRPr>
          </a:p>
        </p:txBody>
      </p:sp>
      <p:sp>
        <p:nvSpPr>
          <p:cNvPr id="17" name="Rounded Rectangle 16"/>
          <p:cNvSpPr/>
          <p:nvPr/>
        </p:nvSpPr>
        <p:spPr>
          <a:xfrm>
            <a:off x="-2049881" y="6321343"/>
            <a:ext cx="2837281" cy="150990"/>
          </a:xfrm>
          <a:prstGeom prst="roundRect">
            <a:avLst>
              <a:gd name="adj" fmla="val 26761"/>
            </a:avLst>
          </a:prstGeom>
          <a:solidFill>
            <a:srgbClr val="2B4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0199" y="1220280"/>
            <a:ext cx="1798821" cy="5321629"/>
          </a:xfrm>
          <a:prstGeom prst="rect">
            <a:avLst/>
          </a:prstGeom>
        </p:spPr>
      </p:pic>
    </p:spTree>
    <p:extLst>
      <p:ext uri="{BB962C8B-B14F-4D97-AF65-F5344CB8AC3E}">
        <p14:creationId xmlns:p14="http://schemas.microsoft.com/office/powerpoint/2010/main" val="2114336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p:cNvSpPr/>
          <p:nvPr/>
        </p:nvSpPr>
        <p:spPr>
          <a:xfrm>
            <a:off x="9055100" y="3745385"/>
            <a:ext cx="2578100" cy="1478637"/>
          </a:xfrm>
          <a:custGeom>
            <a:avLst/>
            <a:gdLst>
              <a:gd name="connsiteX0" fmla="*/ 0 w 2578100"/>
              <a:gd name="connsiteY0" fmla="*/ 1676400 h 1676400"/>
              <a:gd name="connsiteX1" fmla="*/ 431800 w 2578100"/>
              <a:gd name="connsiteY1" fmla="*/ 1600200 h 1676400"/>
              <a:gd name="connsiteX2" fmla="*/ 508000 w 2578100"/>
              <a:gd name="connsiteY2" fmla="*/ 1295400 h 1676400"/>
              <a:gd name="connsiteX3" fmla="*/ 558800 w 2578100"/>
              <a:gd name="connsiteY3" fmla="*/ 647700 h 1676400"/>
              <a:gd name="connsiteX4" fmla="*/ 685800 w 2578100"/>
              <a:gd name="connsiteY4" fmla="*/ 165100 h 1676400"/>
              <a:gd name="connsiteX5" fmla="*/ 1320800 w 2578100"/>
              <a:gd name="connsiteY5" fmla="*/ 38100 h 1676400"/>
              <a:gd name="connsiteX6" fmla="*/ 2578100 w 2578100"/>
              <a:gd name="connsiteY6" fmla="*/ 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100" h="1676400">
                <a:moveTo>
                  <a:pt x="0" y="1676400"/>
                </a:moveTo>
                <a:cubicBezTo>
                  <a:pt x="173566" y="1670050"/>
                  <a:pt x="347133" y="1663700"/>
                  <a:pt x="431800" y="1600200"/>
                </a:cubicBezTo>
                <a:cubicBezTo>
                  <a:pt x="516467" y="1536700"/>
                  <a:pt x="486833" y="1454150"/>
                  <a:pt x="508000" y="1295400"/>
                </a:cubicBezTo>
                <a:cubicBezTo>
                  <a:pt x="529167" y="1136650"/>
                  <a:pt x="529167" y="836083"/>
                  <a:pt x="558800" y="647700"/>
                </a:cubicBezTo>
                <a:cubicBezTo>
                  <a:pt x="588433" y="459317"/>
                  <a:pt x="558800" y="266700"/>
                  <a:pt x="685800" y="165100"/>
                </a:cubicBezTo>
                <a:cubicBezTo>
                  <a:pt x="812800" y="63500"/>
                  <a:pt x="1005417" y="65617"/>
                  <a:pt x="1320800" y="38100"/>
                </a:cubicBezTo>
                <a:cubicBezTo>
                  <a:pt x="1636183" y="10583"/>
                  <a:pt x="2107141" y="5291"/>
                  <a:pt x="2578100" y="0"/>
                </a:cubicBezTo>
              </a:path>
            </a:pathLst>
          </a:custGeom>
          <a:noFill/>
          <a:ln w="38100" cap="rnd">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Freeform 46"/>
          <p:cNvSpPr/>
          <p:nvPr/>
        </p:nvSpPr>
        <p:spPr>
          <a:xfrm>
            <a:off x="9080154" y="3844515"/>
            <a:ext cx="2656936" cy="1371600"/>
          </a:xfrm>
          <a:custGeom>
            <a:avLst/>
            <a:gdLst>
              <a:gd name="connsiteX0" fmla="*/ 0 w 2656936"/>
              <a:gd name="connsiteY0" fmla="*/ 1371600 h 1371600"/>
              <a:gd name="connsiteX1" fmla="*/ 569344 w 2656936"/>
              <a:gd name="connsiteY1" fmla="*/ 1250831 h 1371600"/>
              <a:gd name="connsiteX2" fmla="*/ 1009291 w 2656936"/>
              <a:gd name="connsiteY2" fmla="*/ 879895 h 1371600"/>
              <a:gd name="connsiteX3" fmla="*/ 1578634 w 2656936"/>
              <a:gd name="connsiteY3" fmla="*/ 336431 h 1371600"/>
              <a:gd name="connsiteX4" fmla="*/ 2208363 w 2656936"/>
              <a:gd name="connsiteY4" fmla="*/ 86265 h 1371600"/>
              <a:gd name="connsiteX5" fmla="*/ 2656936 w 2656936"/>
              <a:gd name="connsiteY5"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936" h="1371600">
                <a:moveTo>
                  <a:pt x="0" y="1371600"/>
                </a:moveTo>
                <a:cubicBezTo>
                  <a:pt x="200564" y="1352191"/>
                  <a:pt x="401129" y="1332782"/>
                  <a:pt x="569344" y="1250831"/>
                </a:cubicBezTo>
                <a:cubicBezTo>
                  <a:pt x="737559" y="1168880"/>
                  <a:pt x="841076" y="1032295"/>
                  <a:pt x="1009291" y="879895"/>
                </a:cubicBezTo>
                <a:cubicBezTo>
                  <a:pt x="1177506" y="727495"/>
                  <a:pt x="1378789" y="468703"/>
                  <a:pt x="1578634" y="336431"/>
                </a:cubicBezTo>
                <a:cubicBezTo>
                  <a:pt x="1778479" y="204159"/>
                  <a:pt x="2028646" y="142337"/>
                  <a:pt x="2208363" y="86265"/>
                </a:cubicBezTo>
                <a:cubicBezTo>
                  <a:pt x="2388080" y="30193"/>
                  <a:pt x="2522508" y="15096"/>
                  <a:pt x="2656936" y="0"/>
                </a:cubicBezTo>
              </a:path>
            </a:pathLst>
          </a:custGeom>
          <a:noFill/>
          <a:ln w="38100" cap="rnd">
            <a:solidFill>
              <a:srgbClr val="C44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Freeform 9"/>
          <p:cNvSpPr/>
          <p:nvPr/>
        </p:nvSpPr>
        <p:spPr>
          <a:xfrm>
            <a:off x="1556305" y="3825420"/>
            <a:ext cx="2601157" cy="1376039"/>
          </a:xfrm>
          <a:custGeom>
            <a:avLst/>
            <a:gdLst>
              <a:gd name="connsiteX0" fmla="*/ 0 w 2601157"/>
              <a:gd name="connsiteY0" fmla="*/ 1376039 h 1376039"/>
              <a:gd name="connsiteX1" fmla="*/ 239697 w 2601157"/>
              <a:gd name="connsiteY1" fmla="*/ 1340528 h 1376039"/>
              <a:gd name="connsiteX2" fmla="*/ 435006 w 2601157"/>
              <a:gd name="connsiteY2" fmla="*/ 1012054 h 1376039"/>
              <a:gd name="connsiteX3" fmla="*/ 665825 w 2601157"/>
              <a:gd name="connsiteY3" fmla="*/ 523783 h 1376039"/>
              <a:gd name="connsiteX4" fmla="*/ 905522 w 2601157"/>
              <a:gd name="connsiteY4" fmla="*/ 195309 h 1376039"/>
              <a:gd name="connsiteX5" fmla="*/ 1305017 w 2601157"/>
              <a:gd name="connsiteY5" fmla="*/ 35511 h 1376039"/>
              <a:gd name="connsiteX6" fmla="*/ 2032986 w 2601157"/>
              <a:gd name="connsiteY6" fmla="*/ 8878 h 1376039"/>
              <a:gd name="connsiteX7" fmla="*/ 2601157 w 2601157"/>
              <a:gd name="connsiteY7" fmla="*/ 0 h 13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1157" h="1376039">
                <a:moveTo>
                  <a:pt x="0" y="1376039"/>
                </a:moveTo>
                <a:lnTo>
                  <a:pt x="239697" y="1340528"/>
                </a:lnTo>
                <a:cubicBezTo>
                  <a:pt x="312198" y="1279864"/>
                  <a:pt x="363985" y="1148178"/>
                  <a:pt x="435006" y="1012054"/>
                </a:cubicBezTo>
                <a:cubicBezTo>
                  <a:pt x="506027" y="875930"/>
                  <a:pt x="587406" y="659907"/>
                  <a:pt x="665825" y="523783"/>
                </a:cubicBezTo>
                <a:cubicBezTo>
                  <a:pt x="744244" y="387659"/>
                  <a:pt x="798990" y="276688"/>
                  <a:pt x="905522" y="195309"/>
                </a:cubicBezTo>
                <a:cubicBezTo>
                  <a:pt x="1012054" y="113930"/>
                  <a:pt x="1117106" y="66583"/>
                  <a:pt x="1305017" y="35511"/>
                </a:cubicBezTo>
                <a:cubicBezTo>
                  <a:pt x="1492928" y="4439"/>
                  <a:pt x="1816963" y="14797"/>
                  <a:pt x="2032986" y="8878"/>
                </a:cubicBezTo>
                <a:cubicBezTo>
                  <a:pt x="2249009" y="2959"/>
                  <a:pt x="2425083" y="1479"/>
                  <a:pt x="2601157" y="0"/>
                </a:cubicBezTo>
              </a:path>
            </a:pathLst>
          </a:custGeom>
          <a:noFill/>
          <a:ln w="38100" cap="rnd">
            <a:solidFill>
              <a:srgbClr val="C44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Freeform 8"/>
          <p:cNvSpPr/>
          <p:nvPr/>
        </p:nvSpPr>
        <p:spPr>
          <a:xfrm>
            <a:off x="1550358" y="3844515"/>
            <a:ext cx="2656936" cy="1371600"/>
          </a:xfrm>
          <a:custGeom>
            <a:avLst/>
            <a:gdLst>
              <a:gd name="connsiteX0" fmla="*/ 0 w 2656936"/>
              <a:gd name="connsiteY0" fmla="*/ 1371600 h 1371600"/>
              <a:gd name="connsiteX1" fmla="*/ 569344 w 2656936"/>
              <a:gd name="connsiteY1" fmla="*/ 1250831 h 1371600"/>
              <a:gd name="connsiteX2" fmla="*/ 1009291 w 2656936"/>
              <a:gd name="connsiteY2" fmla="*/ 879895 h 1371600"/>
              <a:gd name="connsiteX3" fmla="*/ 1578634 w 2656936"/>
              <a:gd name="connsiteY3" fmla="*/ 336431 h 1371600"/>
              <a:gd name="connsiteX4" fmla="*/ 2208363 w 2656936"/>
              <a:gd name="connsiteY4" fmla="*/ 86265 h 1371600"/>
              <a:gd name="connsiteX5" fmla="*/ 2656936 w 2656936"/>
              <a:gd name="connsiteY5"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936" h="1371600">
                <a:moveTo>
                  <a:pt x="0" y="1371600"/>
                </a:moveTo>
                <a:cubicBezTo>
                  <a:pt x="200564" y="1352191"/>
                  <a:pt x="401129" y="1332782"/>
                  <a:pt x="569344" y="1250831"/>
                </a:cubicBezTo>
                <a:cubicBezTo>
                  <a:pt x="737559" y="1168880"/>
                  <a:pt x="841076" y="1032295"/>
                  <a:pt x="1009291" y="879895"/>
                </a:cubicBezTo>
                <a:cubicBezTo>
                  <a:pt x="1177506" y="727495"/>
                  <a:pt x="1378789" y="468703"/>
                  <a:pt x="1578634" y="336431"/>
                </a:cubicBezTo>
                <a:cubicBezTo>
                  <a:pt x="1778479" y="204159"/>
                  <a:pt x="2028646" y="142337"/>
                  <a:pt x="2208363" y="86265"/>
                </a:cubicBezTo>
                <a:cubicBezTo>
                  <a:pt x="2388080" y="30193"/>
                  <a:pt x="2522508" y="15096"/>
                  <a:pt x="2656936" y="0"/>
                </a:cubicBezTo>
              </a:path>
            </a:pathLst>
          </a:custGeom>
          <a:noFill/>
          <a:ln w="38100" cap="rnd">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Freeform 45"/>
          <p:cNvSpPr/>
          <p:nvPr/>
        </p:nvSpPr>
        <p:spPr>
          <a:xfrm>
            <a:off x="5410584" y="3745386"/>
            <a:ext cx="2628900" cy="1480689"/>
          </a:xfrm>
          <a:custGeom>
            <a:avLst/>
            <a:gdLst>
              <a:gd name="connsiteX0" fmla="*/ 0 w 2628900"/>
              <a:gd name="connsiteY0" fmla="*/ 1476465 h 1480689"/>
              <a:gd name="connsiteX1" fmla="*/ 647700 w 2628900"/>
              <a:gd name="connsiteY1" fmla="*/ 1311365 h 1480689"/>
              <a:gd name="connsiteX2" fmla="*/ 901700 w 2628900"/>
              <a:gd name="connsiteY2" fmla="*/ 371565 h 1480689"/>
              <a:gd name="connsiteX3" fmla="*/ 1371600 w 2628900"/>
              <a:gd name="connsiteY3" fmla="*/ 41365 h 1480689"/>
              <a:gd name="connsiteX4" fmla="*/ 2628900 w 2628900"/>
              <a:gd name="connsiteY4" fmla="*/ 15965 h 148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1480689">
                <a:moveTo>
                  <a:pt x="0" y="1476465"/>
                </a:moveTo>
                <a:cubicBezTo>
                  <a:pt x="248708" y="1485990"/>
                  <a:pt x="497417" y="1495515"/>
                  <a:pt x="647700" y="1311365"/>
                </a:cubicBezTo>
                <a:cubicBezTo>
                  <a:pt x="797983" y="1127215"/>
                  <a:pt x="781050" y="583232"/>
                  <a:pt x="901700" y="371565"/>
                </a:cubicBezTo>
                <a:cubicBezTo>
                  <a:pt x="1022350" y="159898"/>
                  <a:pt x="1083733" y="100632"/>
                  <a:pt x="1371600" y="41365"/>
                </a:cubicBezTo>
                <a:cubicBezTo>
                  <a:pt x="1659467" y="-17902"/>
                  <a:pt x="2144183" y="-969"/>
                  <a:pt x="2628900" y="15965"/>
                </a:cubicBezTo>
              </a:path>
            </a:pathLst>
          </a:custGeom>
          <a:noFill/>
          <a:ln w="38100" cap="rnd">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 name="Freeform 44"/>
          <p:cNvSpPr/>
          <p:nvPr/>
        </p:nvSpPr>
        <p:spPr>
          <a:xfrm>
            <a:off x="5283073" y="3733078"/>
            <a:ext cx="2628900" cy="1480689"/>
          </a:xfrm>
          <a:custGeom>
            <a:avLst/>
            <a:gdLst>
              <a:gd name="connsiteX0" fmla="*/ 0 w 2628900"/>
              <a:gd name="connsiteY0" fmla="*/ 1476465 h 1480689"/>
              <a:gd name="connsiteX1" fmla="*/ 647700 w 2628900"/>
              <a:gd name="connsiteY1" fmla="*/ 1311365 h 1480689"/>
              <a:gd name="connsiteX2" fmla="*/ 901700 w 2628900"/>
              <a:gd name="connsiteY2" fmla="*/ 371565 h 1480689"/>
              <a:gd name="connsiteX3" fmla="*/ 1371600 w 2628900"/>
              <a:gd name="connsiteY3" fmla="*/ 41365 h 1480689"/>
              <a:gd name="connsiteX4" fmla="*/ 2628900 w 2628900"/>
              <a:gd name="connsiteY4" fmla="*/ 15965 h 148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1480689">
                <a:moveTo>
                  <a:pt x="0" y="1476465"/>
                </a:moveTo>
                <a:cubicBezTo>
                  <a:pt x="248708" y="1485990"/>
                  <a:pt x="497417" y="1495515"/>
                  <a:pt x="647700" y="1311365"/>
                </a:cubicBezTo>
                <a:cubicBezTo>
                  <a:pt x="797983" y="1127215"/>
                  <a:pt x="781050" y="583232"/>
                  <a:pt x="901700" y="371565"/>
                </a:cubicBezTo>
                <a:cubicBezTo>
                  <a:pt x="1022350" y="159898"/>
                  <a:pt x="1083733" y="100632"/>
                  <a:pt x="1371600" y="41365"/>
                </a:cubicBezTo>
                <a:cubicBezTo>
                  <a:pt x="1659467" y="-17902"/>
                  <a:pt x="2144183" y="-969"/>
                  <a:pt x="2628900" y="15965"/>
                </a:cubicBezTo>
              </a:path>
            </a:pathLst>
          </a:custGeom>
          <a:noFill/>
          <a:ln w="38100" cap="rnd">
            <a:solidFill>
              <a:srgbClr val="C44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95938" y="83565"/>
            <a:ext cx="9557020" cy="2154652"/>
          </a:xfrm>
          <a:noFill/>
        </p:spPr>
        <p:txBody>
          <a:bodyPr/>
          <a:lstStyle/>
          <a:p>
            <a:pPr algn="ctr"/>
            <a:r>
              <a:rPr lang="en-NZ" dirty="0" smtClean="0">
                <a:solidFill>
                  <a:schemeClr val="tx1"/>
                </a:solidFill>
              </a:rPr>
              <a:t>Given your question, </a:t>
            </a:r>
            <a:r>
              <a:rPr lang="en-NZ" dirty="0" smtClean="0">
                <a:solidFill>
                  <a:schemeClr val="tx1"/>
                </a:solidFill>
              </a:rPr>
              <a:t>do </a:t>
            </a:r>
            <a:r>
              <a:rPr lang="en-NZ" dirty="0" smtClean="0">
                <a:solidFill>
                  <a:schemeClr val="tx1"/>
                </a:solidFill>
              </a:rPr>
              <a:t>you need to </a:t>
            </a:r>
            <a:r>
              <a:rPr lang="en-NZ" dirty="0" smtClean="0">
                <a:solidFill>
                  <a:schemeClr val="tx1"/>
                </a:solidFill>
              </a:rPr>
              <a:t>know </a:t>
            </a:r>
            <a:r>
              <a:rPr lang="en-NZ" dirty="0" smtClean="0">
                <a:solidFill>
                  <a:schemeClr val="tx1"/>
                </a:solidFill>
              </a:rPr>
              <a:t>more about your system?</a:t>
            </a:r>
            <a:endParaRPr lang="en-NZ" dirty="0">
              <a:solidFill>
                <a:schemeClr val="tx1"/>
              </a:solidFill>
            </a:endParaRPr>
          </a:p>
        </p:txBody>
      </p:sp>
      <p:sp>
        <p:nvSpPr>
          <p:cNvPr id="5" name="TextBox 4"/>
          <p:cNvSpPr txBox="1"/>
          <p:nvPr/>
        </p:nvSpPr>
        <p:spPr>
          <a:xfrm flipH="1">
            <a:off x="918021" y="2542860"/>
            <a:ext cx="3772099" cy="830997"/>
          </a:xfrm>
          <a:prstGeom prst="rect">
            <a:avLst/>
          </a:prstGeom>
          <a:noFill/>
        </p:spPr>
        <p:txBody>
          <a:bodyPr wrap="square" rtlCol="0">
            <a:spAutoFit/>
          </a:bodyPr>
          <a:lstStyle/>
          <a:p>
            <a:pPr algn="ctr"/>
            <a:r>
              <a:rPr lang="en-NZ" sz="2400" dirty="0" smtClean="0"/>
              <a:t>At 20 ˚C, there is a </a:t>
            </a:r>
            <a:r>
              <a:rPr lang="en-NZ" sz="2400" b="1" dirty="0" smtClean="0">
                <a:solidFill>
                  <a:srgbClr val="34738C"/>
                </a:solidFill>
              </a:rPr>
              <a:t>positive effect </a:t>
            </a:r>
            <a:r>
              <a:rPr lang="en-NZ" sz="2400" dirty="0" smtClean="0"/>
              <a:t>of ocean </a:t>
            </a:r>
            <a:r>
              <a:rPr lang="en-NZ" sz="2400" dirty="0" smtClean="0"/>
              <a:t>acidification </a:t>
            </a:r>
            <a:endParaRPr lang="en-NZ" sz="2400" dirty="0"/>
          </a:p>
        </p:txBody>
      </p:sp>
      <p:sp>
        <p:nvSpPr>
          <p:cNvPr id="11" name="TextBox 10"/>
          <p:cNvSpPr txBox="1"/>
          <p:nvPr/>
        </p:nvSpPr>
        <p:spPr>
          <a:xfrm flipH="1">
            <a:off x="3510031" y="4656615"/>
            <a:ext cx="798481" cy="590931"/>
          </a:xfrm>
          <a:prstGeom prst="rect">
            <a:avLst/>
          </a:prstGeom>
          <a:noFill/>
        </p:spPr>
        <p:txBody>
          <a:bodyPr wrap="square" rtlCol="0">
            <a:spAutoFit/>
          </a:bodyPr>
          <a:lstStyle/>
          <a:p>
            <a:pPr>
              <a:lnSpc>
                <a:spcPct val="90000"/>
              </a:lnSpc>
            </a:pPr>
            <a:r>
              <a:rPr lang="en-NZ" dirty="0" smtClean="0"/>
              <a:t>pH </a:t>
            </a:r>
            <a:r>
              <a:rPr lang="en-NZ" dirty="0" smtClean="0"/>
              <a:t>7.9</a:t>
            </a:r>
          </a:p>
          <a:p>
            <a:pPr>
              <a:lnSpc>
                <a:spcPct val="90000"/>
              </a:lnSpc>
            </a:pPr>
            <a:r>
              <a:rPr lang="en-NZ" dirty="0" smtClean="0"/>
              <a:t>pH </a:t>
            </a:r>
            <a:r>
              <a:rPr lang="en-NZ" dirty="0" smtClean="0"/>
              <a:t>8.2</a:t>
            </a:r>
            <a:endParaRPr lang="en-NZ" dirty="0"/>
          </a:p>
        </p:txBody>
      </p:sp>
      <p:sp>
        <p:nvSpPr>
          <p:cNvPr id="14" name="TextBox 13"/>
          <p:cNvSpPr txBox="1"/>
          <p:nvPr/>
        </p:nvSpPr>
        <p:spPr>
          <a:xfrm flipH="1">
            <a:off x="5093031" y="2542860"/>
            <a:ext cx="2975195" cy="830997"/>
          </a:xfrm>
          <a:prstGeom prst="rect">
            <a:avLst/>
          </a:prstGeom>
          <a:noFill/>
        </p:spPr>
        <p:txBody>
          <a:bodyPr wrap="square" rtlCol="0">
            <a:spAutoFit/>
          </a:bodyPr>
          <a:lstStyle/>
          <a:p>
            <a:pPr algn="ctr"/>
            <a:r>
              <a:rPr lang="en-NZ" sz="2400" dirty="0" smtClean="0"/>
              <a:t>At 24 ˚C, there was  </a:t>
            </a:r>
            <a:r>
              <a:rPr lang="en-NZ" sz="2400" b="1" dirty="0" smtClean="0">
                <a:solidFill>
                  <a:srgbClr val="34738C"/>
                </a:solidFill>
              </a:rPr>
              <a:t>no measurable </a:t>
            </a:r>
            <a:r>
              <a:rPr lang="en-NZ" sz="2400" b="1" dirty="0" smtClean="0">
                <a:solidFill>
                  <a:srgbClr val="34738C"/>
                </a:solidFill>
              </a:rPr>
              <a:t>effect</a:t>
            </a:r>
            <a:r>
              <a:rPr lang="en-NZ" sz="2400" dirty="0" smtClean="0"/>
              <a:t>.</a:t>
            </a:r>
            <a:endParaRPr lang="en-NZ" sz="2400" dirty="0"/>
          </a:p>
        </p:txBody>
      </p:sp>
      <p:sp>
        <p:nvSpPr>
          <p:cNvPr id="15" name="TextBox 14"/>
          <p:cNvSpPr txBox="1"/>
          <p:nvPr/>
        </p:nvSpPr>
        <p:spPr>
          <a:xfrm flipH="1">
            <a:off x="8930437" y="2542860"/>
            <a:ext cx="2692888" cy="830997"/>
          </a:xfrm>
          <a:prstGeom prst="rect">
            <a:avLst/>
          </a:prstGeom>
          <a:noFill/>
        </p:spPr>
        <p:txBody>
          <a:bodyPr wrap="square" rtlCol="0">
            <a:spAutoFit/>
          </a:bodyPr>
          <a:lstStyle/>
          <a:p>
            <a:pPr algn="ctr"/>
            <a:r>
              <a:rPr lang="en-NZ" sz="2400" dirty="0" smtClean="0"/>
              <a:t>At 26 ˚C, there was a </a:t>
            </a:r>
            <a:r>
              <a:rPr lang="en-NZ" sz="2400" b="1" dirty="0" smtClean="0">
                <a:solidFill>
                  <a:srgbClr val="34738C"/>
                </a:solidFill>
              </a:rPr>
              <a:t>negative </a:t>
            </a:r>
            <a:r>
              <a:rPr lang="en-NZ" sz="2400" b="1" dirty="0" smtClean="0">
                <a:solidFill>
                  <a:srgbClr val="34738C"/>
                </a:solidFill>
              </a:rPr>
              <a:t>effect</a:t>
            </a:r>
            <a:r>
              <a:rPr lang="en-NZ" sz="2400" dirty="0" smtClean="0"/>
              <a:t> </a:t>
            </a:r>
            <a:endParaRPr lang="en-NZ" sz="2400" dirty="0"/>
          </a:p>
        </p:txBody>
      </p:sp>
      <p:sp>
        <p:nvSpPr>
          <p:cNvPr id="16" name="TextBox 15"/>
          <p:cNvSpPr txBox="1"/>
          <p:nvPr/>
        </p:nvSpPr>
        <p:spPr>
          <a:xfrm flipH="1">
            <a:off x="5228416" y="5327170"/>
            <a:ext cx="2470274" cy="369332"/>
          </a:xfrm>
          <a:prstGeom prst="rect">
            <a:avLst/>
          </a:prstGeom>
          <a:noFill/>
        </p:spPr>
        <p:txBody>
          <a:bodyPr wrap="square" rtlCol="0">
            <a:spAutoFit/>
          </a:bodyPr>
          <a:lstStyle/>
          <a:p>
            <a:pPr algn="ctr">
              <a:lnSpc>
                <a:spcPct val="90000"/>
              </a:lnSpc>
            </a:pPr>
            <a:r>
              <a:rPr lang="en-NZ" sz="2000" dirty="0" smtClean="0">
                <a:cs typeface="Arial" panose="020B0604020202020204" pitchFamily="34" charset="0"/>
              </a:rPr>
              <a:t>Time (hour)</a:t>
            </a:r>
            <a:endParaRPr lang="en-NZ" sz="2000" dirty="0"/>
          </a:p>
        </p:txBody>
      </p:sp>
      <p:sp>
        <p:nvSpPr>
          <p:cNvPr id="19" name="TextBox 18"/>
          <p:cNvSpPr txBox="1"/>
          <p:nvPr/>
        </p:nvSpPr>
        <p:spPr>
          <a:xfrm rot="16200000" flipH="1">
            <a:off x="-1145568" y="4240532"/>
            <a:ext cx="2753277" cy="424732"/>
          </a:xfrm>
          <a:prstGeom prst="rect">
            <a:avLst/>
          </a:prstGeom>
          <a:solidFill>
            <a:schemeClr val="bg1"/>
          </a:solidFill>
        </p:spPr>
        <p:txBody>
          <a:bodyPr wrap="square" rtlCol="0">
            <a:spAutoFit/>
          </a:bodyPr>
          <a:lstStyle/>
          <a:p>
            <a:pPr algn="ctr">
              <a:lnSpc>
                <a:spcPct val="90000"/>
              </a:lnSpc>
            </a:pPr>
            <a:r>
              <a:rPr lang="en-NZ" sz="2400" dirty="0" smtClean="0">
                <a:cs typeface="Arial" panose="020B0604020202020204" pitchFamily="34" charset="0"/>
              </a:rPr>
              <a:t>% </a:t>
            </a:r>
            <a:r>
              <a:rPr lang="en-NZ" sz="2400" dirty="0" err="1" smtClean="0">
                <a:cs typeface="Arial" panose="020B0604020202020204" pitchFamily="34" charset="0"/>
              </a:rPr>
              <a:t>pluteus</a:t>
            </a:r>
            <a:r>
              <a:rPr lang="en-NZ" sz="2400" dirty="0" smtClean="0">
                <a:cs typeface="Arial" panose="020B0604020202020204" pitchFamily="34" charset="0"/>
              </a:rPr>
              <a:t> larvae</a:t>
            </a:r>
            <a:endParaRPr lang="en-NZ" sz="2400" dirty="0"/>
          </a:p>
        </p:txBody>
      </p:sp>
      <p:pic>
        <p:nvPicPr>
          <p:cNvPr id="21" name="Picture 2" descr="Urchin, Echinoderm, Spines, Sea, Animal, Ocean, Mar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9523" y="-418239"/>
            <a:ext cx="3687946" cy="304509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984047" y="3687322"/>
            <a:ext cx="3101928" cy="1536917"/>
            <a:chOff x="5255774" y="4507542"/>
            <a:chExt cx="3101928" cy="1618557"/>
          </a:xfrm>
        </p:grpSpPr>
        <p:cxnSp>
          <p:nvCxnSpPr>
            <p:cNvPr id="23" name="Straight Arrow Connector 22"/>
            <p:cNvCxnSpPr/>
            <p:nvPr/>
          </p:nvCxnSpPr>
          <p:spPr>
            <a:xfrm flipV="1">
              <a:off x="5272618" y="4507542"/>
              <a:ext cx="8204" cy="1618557"/>
            </a:xfrm>
            <a:prstGeom prst="straightConnector1">
              <a:avLst/>
            </a:prstGeom>
            <a:ln w="38100">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255774" y="6124026"/>
              <a:ext cx="3101928" cy="0"/>
            </a:xfrm>
            <a:prstGeom prst="straightConnector1">
              <a:avLst/>
            </a:prstGeom>
            <a:ln w="38100">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093383" y="3680769"/>
            <a:ext cx="3101928" cy="1536917"/>
            <a:chOff x="5255774" y="4507542"/>
            <a:chExt cx="3101928" cy="1618557"/>
          </a:xfrm>
        </p:grpSpPr>
        <p:cxnSp>
          <p:nvCxnSpPr>
            <p:cNvPr id="26" name="Straight Arrow Connector 25"/>
            <p:cNvCxnSpPr/>
            <p:nvPr/>
          </p:nvCxnSpPr>
          <p:spPr>
            <a:xfrm flipV="1">
              <a:off x="5272618" y="4507542"/>
              <a:ext cx="8204" cy="1618557"/>
            </a:xfrm>
            <a:prstGeom prst="straightConnector1">
              <a:avLst/>
            </a:prstGeom>
            <a:ln w="38100">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55774" y="6124026"/>
              <a:ext cx="3101928" cy="0"/>
            </a:xfrm>
            <a:prstGeom prst="straightConnector1">
              <a:avLst/>
            </a:prstGeom>
            <a:ln w="38100">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8770374" y="3687322"/>
            <a:ext cx="3101928" cy="1536917"/>
            <a:chOff x="5255774" y="4507542"/>
            <a:chExt cx="3101928" cy="1618557"/>
          </a:xfrm>
        </p:grpSpPr>
        <p:cxnSp>
          <p:nvCxnSpPr>
            <p:cNvPr id="29" name="Straight Arrow Connector 28"/>
            <p:cNvCxnSpPr/>
            <p:nvPr/>
          </p:nvCxnSpPr>
          <p:spPr>
            <a:xfrm flipV="1">
              <a:off x="5272618" y="4507542"/>
              <a:ext cx="8204" cy="1618557"/>
            </a:xfrm>
            <a:prstGeom prst="straightConnector1">
              <a:avLst/>
            </a:prstGeom>
            <a:ln w="38100">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55774" y="6124026"/>
              <a:ext cx="3101928" cy="0"/>
            </a:xfrm>
            <a:prstGeom prst="straightConnector1">
              <a:avLst/>
            </a:prstGeom>
            <a:ln w="38100">
              <a:solidFill>
                <a:schemeClr val="tx1">
                  <a:lumMod val="85000"/>
                  <a:lumOff val="1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flipH="1">
            <a:off x="9067073" y="5327170"/>
            <a:ext cx="2470274" cy="369332"/>
          </a:xfrm>
          <a:prstGeom prst="rect">
            <a:avLst/>
          </a:prstGeom>
          <a:noFill/>
        </p:spPr>
        <p:txBody>
          <a:bodyPr wrap="square" rtlCol="0">
            <a:spAutoFit/>
          </a:bodyPr>
          <a:lstStyle/>
          <a:p>
            <a:pPr algn="ctr">
              <a:lnSpc>
                <a:spcPct val="90000"/>
              </a:lnSpc>
            </a:pPr>
            <a:r>
              <a:rPr lang="en-NZ" sz="2000" dirty="0" smtClean="0">
                <a:cs typeface="Arial" panose="020B0604020202020204" pitchFamily="34" charset="0"/>
              </a:rPr>
              <a:t>Time (hour)</a:t>
            </a:r>
            <a:endParaRPr lang="en-NZ" sz="2000" dirty="0"/>
          </a:p>
        </p:txBody>
      </p:sp>
      <p:sp>
        <p:nvSpPr>
          <p:cNvPr id="32" name="TextBox 31"/>
          <p:cNvSpPr txBox="1"/>
          <p:nvPr/>
        </p:nvSpPr>
        <p:spPr>
          <a:xfrm flipH="1">
            <a:off x="1303493" y="5327170"/>
            <a:ext cx="2470274" cy="369332"/>
          </a:xfrm>
          <a:prstGeom prst="rect">
            <a:avLst/>
          </a:prstGeom>
          <a:noFill/>
        </p:spPr>
        <p:txBody>
          <a:bodyPr wrap="square" rtlCol="0">
            <a:spAutoFit/>
          </a:bodyPr>
          <a:lstStyle/>
          <a:p>
            <a:pPr algn="ctr">
              <a:lnSpc>
                <a:spcPct val="90000"/>
              </a:lnSpc>
            </a:pPr>
            <a:r>
              <a:rPr lang="en-NZ" sz="2000" dirty="0" smtClean="0">
                <a:cs typeface="Arial" panose="020B0604020202020204" pitchFamily="34" charset="0"/>
              </a:rPr>
              <a:t>Time (hour)</a:t>
            </a:r>
            <a:endParaRPr lang="en-NZ" sz="2000" dirty="0"/>
          </a:p>
        </p:txBody>
      </p:sp>
      <p:cxnSp>
        <p:nvCxnSpPr>
          <p:cNvPr id="35" name="Straight Connector 34"/>
          <p:cNvCxnSpPr/>
          <p:nvPr/>
        </p:nvCxnSpPr>
        <p:spPr>
          <a:xfrm>
            <a:off x="2882059" y="4842911"/>
            <a:ext cx="627972" cy="0"/>
          </a:xfrm>
          <a:prstGeom prst="line">
            <a:avLst/>
          </a:prstGeom>
          <a:ln w="38100">
            <a:solidFill>
              <a:srgbClr val="C44F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82059" y="5068545"/>
            <a:ext cx="627972" cy="0"/>
          </a:xfrm>
          <a:prstGeom prst="line">
            <a:avLst/>
          </a:prstGeom>
          <a:ln w="38100">
            <a:solidFill>
              <a:srgbClr val="2F677D"/>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4623" y="4974000"/>
            <a:ext cx="340158" cy="461665"/>
          </a:xfrm>
          <a:prstGeom prst="rect">
            <a:avLst/>
          </a:prstGeom>
          <a:noFill/>
        </p:spPr>
        <p:txBody>
          <a:bodyPr wrap="none" rtlCol="0">
            <a:spAutoFit/>
          </a:bodyPr>
          <a:lstStyle/>
          <a:p>
            <a:r>
              <a:rPr lang="en-US" sz="2400" dirty="0" smtClean="0"/>
              <a:t>0</a:t>
            </a:r>
            <a:endParaRPr lang="en-NZ" sz="2400" dirty="0"/>
          </a:p>
        </p:txBody>
      </p:sp>
      <p:sp>
        <p:nvSpPr>
          <p:cNvPr id="43" name="TextBox 42"/>
          <p:cNvSpPr txBox="1"/>
          <p:nvPr/>
        </p:nvSpPr>
        <p:spPr>
          <a:xfrm>
            <a:off x="493323" y="3547163"/>
            <a:ext cx="651140" cy="461665"/>
          </a:xfrm>
          <a:prstGeom prst="rect">
            <a:avLst/>
          </a:prstGeom>
          <a:noFill/>
        </p:spPr>
        <p:txBody>
          <a:bodyPr wrap="none" rtlCol="0">
            <a:spAutoFit/>
          </a:bodyPr>
          <a:lstStyle/>
          <a:p>
            <a:r>
              <a:rPr lang="en-US" sz="2400" dirty="0" smtClean="0"/>
              <a:t>100</a:t>
            </a:r>
            <a:endParaRPr lang="en-NZ" sz="2400" dirty="0"/>
          </a:p>
        </p:txBody>
      </p:sp>
      <p:sp>
        <p:nvSpPr>
          <p:cNvPr id="52" name="TextBox 51"/>
          <p:cNvSpPr txBox="1"/>
          <p:nvPr/>
        </p:nvSpPr>
        <p:spPr>
          <a:xfrm>
            <a:off x="3940587" y="5196871"/>
            <a:ext cx="495649" cy="461665"/>
          </a:xfrm>
          <a:prstGeom prst="rect">
            <a:avLst/>
          </a:prstGeom>
          <a:noFill/>
        </p:spPr>
        <p:txBody>
          <a:bodyPr wrap="none" rtlCol="0">
            <a:spAutoFit/>
          </a:bodyPr>
          <a:lstStyle/>
          <a:p>
            <a:r>
              <a:rPr lang="en-US" sz="2400" dirty="0"/>
              <a:t>5</a:t>
            </a:r>
            <a:r>
              <a:rPr lang="en-US" sz="2400" dirty="0" smtClean="0"/>
              <a:t>0</a:t>
            </a:r>
            <a:endParaRPr lang="en-NZ" sz="2400" dirty="0"/>
          </a:p>
        </p:txBody>
      </p:sp>
      <p:sp>
        <p:nvSpPr>
          <p:cNvPr id="53" name="TextBox 52"/>
          <p:cNvSpPr txBox="1"/>
          <p:nvPr/>
        </p:nvSpPr>
        <p:spPr>
          <a:xfrm>
            <a:off x="962534" y="5196871"/>
            <a:ext cx="340158" cy="461665"/>
          </a:xfrm>
          <a:prstGeom prst="rect">
            <a:avLst/>
          </a:prstGeom>
          <a:noFill/>
        </p:spPr>
        <p:txBody>
          <a:bodyPr wrap="none" rtlCol="0">
            <a:spAutoFit/>
          </a:bodyPr>
          <a:lstStyle/>
          <a:p>
            <a:r>
              <a:rPr lang="en-US" sz="2400" dirty="0" smtClean="0"/>
              <a:t>0</a:t>
            </a:r>
            <a:endParaRPr lang="en-NZ" sz="2400" dirty="0"/>
          </a:p>
        </p:txBody>
      </p:sp>
      <p:sp>
        <p:nvSpPr>
          <p:cNvPr id="54" name="TextBox 53"/>
          <p:cNvSpPr txBox="1"/>
          <p:nvPr/>
        </p:nvSpPr>
        <p:spPr>
          <a:xfrm>
            <a:off x="7823257" y="5188759"/>
            <a:ext cx="495649" cy="461665"/>
          </a:xfrm>
          <a:prstGeom prst="rect">
            <a:avLst/>
          </a:prstGeom>
          <a:noFill/>
        </p:spPr>
        <p:txBody>
          <a:bodyPr wrap="none" rtlCol="0">
            <a:spAutoFit/>
          </a:bodyPr>
          <a:lstStyle/>
          <a:p>
            <a:r>
              <a:rPr lang="en-US" sz="2400" dirty="0"/>
              <a:t>5</a:t>
            </a:r>
            <a:r>
              <a:rPr lang="en-US" sz="2400" dirty="0" smtClean="0"/>
              <a:t>0</a:t>
            </a:r>
            <a:endParaRPr lang="en-NZ" sz="2400" dirty="0"/>
          </a:p>
        </p:txBody>
      </p:sp>
      <p:sp>
        <p:nvSpPr>
          <p:cNvPr id="55" name="TextBox 54"/>
          <p:cNvSpPr txBox="1"/>
          <p:nvPr/>
        </p:nvSpPr>
        <p:spPr>
          <a:xfrm>
            <a:off x="4845204" y="5188759"/>
            <a:ext cx="340158" cy="461665"/>
          </a:xfrm>
          <a:prstGeom prst="rect">
            <a:avLst/>
          </a:prstGeom>
          <a:noFill/>
        </p:spPr>
        <p:txBody>
          <a:bodyPr wrap="none" rtlCol="0">
            <a:spAutoFit/>
          </a:bodyPr>
          <a:lstStyle/>
          <a:p>
            <a:r>
              <a:rPr lang="en-US" sz="2400" dirty="0" smtClean="0"/>
              <a:t>0</a:t>
            </a:r>
            <a:endParaRPr lang="en-NZ" sz="2400" dirty="0"/>
          </a:p>
        </p:txBody>
      </p:sp>
      <p:sp>
        <p:nvSpPr>
          <p:cNvPr id="56" name="TextBox 55"/>
          <p:cNvSpPr txBox="1"/>
          <p:nvPr/>
        </p:nvSpPr>
        <p:spPr>
          <a:xfrm>
            <a:off x="11617502" y="5188759"/>
            <a:ext cx="495649" cy="461665"/>
          </a:xfrm>
          <a:prstGeom prst="rect">
            <a:avLst/>
          </a:prstGeom>
          <a:noFill/>
        </p:spPr>
        <p:txBody>
          <a:bodyPr wrap="none" rtlCol="0">
            <a:spAutoFit/>
          </a:bodyPr>
          <a:lstStyle/>
          <a:p>
            <a:r>
              <a:rPr lang="en-US" sz="2400" dirty="0"/>
              <a:t>5</a:t>
            </a:r>
            <a:r>
              <a:rPr lang="en-US" sz="2400" dirty="0" smtClean="0"/>
              <a:t>0</a:t>
            </a:r>
            <a:endParaRPr lang="en-NZ" sz="2400" dirty="0"/>
          </a:p>
        </p:txBody>
      </p:sp>
      <p:sp>
        <p:nvSpPr>
          <p:cNvPr id="57" name="TextBox 56"/>
          <p:cNvSpPr txBox="1"/>
          <p:nvPr/>
        </p:nvSpPr>
        <p:spPr>
          <a:xfrm>
            <a:off x="8639449" y="5188759"/>
            <a:ext cx="340158" cy="461665"/>
          </a:xfrm>
          <a:prstGeom prst="rect">
            <a:avLst/>
          </a:prstGeom>
          <a:noFill/>
        </p:spPr>
        <p:txBody>
          <a:bodyPr wrap="none" rtlCol="0">
            <a:spAutoFit/>
          </a:bodyPr>
          <a:lstStyle/>
          <a:p>
            <a:r>
              <a:rPr lang="en-US" sz="2400" dirty="0" smtClean="0"/>
              <a:t>0</a:t>
            </a:r>
            <a:endParaRPr lang="en-NZ" sz="2400" dirty="0"/>
          </a:p>
        </p:txBody>
      </p:sp>
      <p:sp>
        <p:nvSpPr>
          <p:cNvPr id="59" name="Rectangle 58"/>
          <p:cNvSpPr/>
          <p:nvPr/>
        </p:nvSpPr>
        <p:spPr>
          <a:xfrm>
            <a:off x="1783247" y="6204137"/>
            <a:ext cx="8560903" cy="584775"/>
          </a:xfrm>
          <a:prstGeom prst="rect">
            <a:avLst/>
          </a:prstGeom>
        </p:spPr>
        <p:txBody>
          <a:bodyPr wrap="square">
            <a:spAutoFit/>
          </a:bodyPr>
          <a:lstStyle/>
          <a:p>
            <a:pPr algn="ctr"/>
            <a:r>
              <a:rPr lang="en-US" sz="1600" dirty="0" smtClean="0">
                <a:solidFill>
                  <a:schemeClr val="tx1">
                    <a:lumMod val="50000"/>
                    <a:lumOff val="50000"/>
                  </a:schemeClr>
                </a:solidFill>
              </a:rPr>
              <a:t>Figures </a:t>
            </a:r>
            <a:r>
              <a:rPr lang="en-US" sz="1600" dirty="0">
                <a:solidFill>
                  <a:schemeClr val="tx1">
                    <a:lumMod val="50000"/>
                    <a:lumOff val="50000"/>
                  </a:schemeClr>
                </a:solidFill>
              </a:rPr>
              <a:t>inspired by </a:t>
            </a:r>
            <a:r>
              <a:rPr lang="en-US" sz="1600" i="1" dirty="0">
                <a:solidFill>
                  <a:schemeClr val="tx1">
                    <a:lumMod val="50000"/>
                    <a:lumOff val="50000"/>
                  </a:schemeClr>
                </a:solidFill>
              </a:rPr>
              <a:t>Temperature modulates the response of the </a:t>
            </a:r>
            <a:r>
              <a:rPr lang="en-US" sz="1600" i="1" dirty="0" err="1">
                <a:solidFill>
                  <a:schemeClr val="tx1">
                    <a:lumMod val="50000"/>
                    <a:lumOff val="50000"/>
                  </a:schemeClr>
                </a:solidFill>
              </a:rPr>
              <a:t>thermophilous</a:t>
            </a:r>
            <a:r>
              <a:rPr lang="en-US" sz="1600" i="1" dirty="0">
                <a:solidFill>
                  <a:schemeClr val="tx1">
                    <a:lumMod val="50000"/>
                    <a:lumOff val="50000"/>
                  </a:schemeClr>
                </a:solidFill>
              </a:rPr>
              <a:t> sea urchin </a:t>
            </a:r>
            <a:r>
              <a:rPr lang="en-US" sz="1600" i="1" dirty="0" err="1">
                <a:solidFill>
                  <a:schemeClr val="tx1">
                    <a:lumMod val="50000"/>
                    <a:lumOff val="50000"/>
                  </a:schemeClr>
                </a:solidFill>
              </a:rPr>
              <a:t>Arbacia</a:t>
            </a:r>
            <a:r>
              <a:rPr lang="en-US" sz="1600" i="1" dirty="0">
                <a:solidFill>
                  <a:schemeClr val="tx1">
                    <a:lumMod val="50000"/>
                    <a:lumOff val="50000"/>
                  </a:schemeClr>
                </a:solidFill>
              </a:rPr>
              <a:t> </a:t>
            </a:r>
            <a:r>
              <a:rPr lang="en-US" sz="1600" i="1" dirty="0" err="1">
                <a:solidFill>
                  <a:schemeClr val="tx1">
                    <a:lumMod val="50000"/>
                    <a:lumOff val="50000"/>
                  </a:schemeClr>
                </a:solidFill>
              </a:rPr>
              <a:t>lixula</a:t>
            </a:r>
            <a:r>
              <a:rPr lang="en-US" sz="1600" i="1" dirty="0">
                <a:solidFill>
                  <a:schemeClr val="tx1">
                    <a:lumMod val="50000"/>
                    <a:lumOff val="50000"/>
                  </a:schemeClr>
                </a:solidFill>
              </a:rPr>
              <a:t> early life stages to CO</a:t>
            </a:r>
            <a:r>
              <a:rPr lang="en-US" sz="1600" i="1" baseline="-25000" dirty="0">
                <a:solidFill>
                  <a:schemeClr val="tx1">
                    <a:lumMod val="50000"/>
                    <a:lumOff val="50000"/>
                  </a:schemeClr>
                </a:solidFill>
              </a:rPr>
              <a:t>2</a:t>
            </a:r>
            <a:r>
              <a:rPr lang="en-US" sz="1600" i="1" dirty="0">
                <a:solidFill>
                  <a:schemeClr val="tx1">
                    <a:lumMod val="50000"/>
                    <a:lumOff val="50000"/>
                  </a:schemeClr>
                </a:solidFill>
              </a:rPr>
              <a:t>-driven </a:t>
            </a:r>
            <a:r>
              <a:rPr lang="en-US" sz="1600" i="1" dirty="0" smtClean="0">
                <a:solidFill>
                  <a:schemeClr val="tx1">
                    <a:lumMod val="50000"/>
                    <a:lumOff val="50000"/>
                  </a:schemeClr>
                </a:solidFill>
              </a:rPr>
              <a:t>acidification</a:t>
            </a:r>
            <a:r>
              <a:rPr lang="en-US" sz="1600" dirty="0" smtClean="0">
                <a:solidFill>
                  <a:schemeClr val="tx1">
                    <a:lumMod val="50000"/>
                    <a:lumOff val="50000"/>
                  </a:schemeClr>
                </a:solidFill>
              </a:rPr>
              <a:t>, https</a:t>
            </a:r>
            <a:r>
              <a:rPr lang="en-US" sz="1600" dirty="0">
                <a:solidFill>
                  <a:schemeClr val="tx1">
                    <a:lumMod val="50000"/>
                    <a:lumOff val="50000"/>
                  </a:schemeClr>
                </a:solidFill>
              </a:rPr>
              <a:t>://doi.org/10.1016/j.marenvres.2013.07.008</a:t>
            </a:r>
            <a:endParaRPr lang="en-NZ" sz="1600" dirty="0">
              <a:solidFill>
                <a:schemeClr val="tx1">
                  <a:lumMod val="50000"/>
                  <a:lumOff val="50000"/>
                </a:schemeClr>
              </a:solidFill>
            </a:endParaRPr>
          </a:p>
        </p:txBody>
      </p:sp>
    </p:spTree>
    <p:extLst>
      <p:ext uri="{BB962C8B-B14F-4D97-AF65-F5344CB8AC3E}">
        <p14:creationId xmlns:p14="http://schemas.microsoft.com/office/powerpoint/2010/main" val="367983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38" y="169827"/>
            <a:ext cx="4911720" cy="3132931"/>
          </a:xfrm>
          <a:noFill/>
        </p:spPr>
        <p:txBody>
          <a:bodyPr/>
          <a:lstStyle/>
          <a:p>
            <a:pPr algn="ctr"/>
            <a:r>
              <a:rPr lang="en-NZ" dirty="0" smtClean="0">
                <a:solidFill>
                  <a:schemeClr val="tx1"/>
                </a:solidFill>
              </a:rPr>
              <a:t>Given your question, </a:t>
            </a:r>
            <a:br>
              <a:rPr lang="en-NZ" dirty="0" smtClean="0">
                <a:solidFill>
                  <a:schemeClr val="tx1"/>
                </a:solidFill>
              </a:rPr>
            </a:br>
            <a:r>
              <a:rPr lang="en-NZ" dirty="0" smtClean="0">
                <a:solidFill>
                  <a:schemeClr val="tx1"/>
                </a:solidFill>
              </a:rPr>
              <a:t>do you need to </a:t>
            </a:r>
            <a:br>
              <a:rPr lang="en-NZ" dirty="0" smtClean="0">
                <a:solidFill>
                  <a:schemeClr val="tx1"/>
                </a:solidFill>
              </a:rPr>
            </a:br>
            <a:r>
              <a:rPr lang="en-NZ" dirty="0" smtClean="0">
                <a:solidFill>
                  <a:schemeClr val="tx1"/>
                </a:solidFill>
              </a:rPr>
              <a:t>know more about your system?</a:t>
            </a:r>
            <a:endParaRPr lang="en-NZ" dirty="0">
              <a:solidFill>
                <a:schemeClr val="tx1"/>
              </a:solidFill>
            </a:endParaRPr>
          </a:p>
        </p:txBody>
      </p:sp>
      <p:pic>
        <p:nvPicPr>
          <p:cNvPr id="8" name="Picture 2" descr="Urchin, Echinoderm, Spines, Sea, Animal, Ocean, Mar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22" y="3302758"/>
            <a:ext cx="4278155" cy="353242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flipV="1">
            <a:off x="16209818" y="1163782"/>
            <a:ext cx="0" cy="791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29092" y="1873520"/>
            <a:ext cx="1232898" cy="4235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Freeform 12"/>
          <p:cNvSpPr/>
          <p:nvPr/>
        </p:nvSpPr>
        <p:spPr>
          <a:xfrm>
            <a:off x="4967238" y="2059601"/>
            <a:ext cx="4075361" cy="4069582"/>
          </a:xfrm>
          <a:custGeom>
            <a:avLst/>
            <a:gdLst>
              <a:gd name="connsiteX0" fmla="*/ 0 w 2526453"/>
              <a:gd name="connsiteY0" fmla="*/ 1369263 h 1380797"/>
              <a:gd name="connsiteX1" fmla="*/ 338667 w 2526453"/>
              <a:gd name="connsiteY1" fmla="*/ 1348943 h 1380797"/>
              <a:gd name="connsiteX2" fmla="*/ 650240 w 2526453"/>
              <a:gd name="connsiteY2" fmla="*/ 1098329 h 1380797"/>
              <a:gd name="connsiteX3" fmla="*/ 955040 w 2526453"/>
              <a:gd name="connsiteY3" fmla="*/ 651289 h 1380797"/>
              <a:gd name="connsiteX4" fmla="*/ 1171787 w 2526453"/>
              <a:gd name="connsiteY4" fmla="*/ 312623 h 1380797"/>
              <a:gd name="connsiteX5" fmla="*/ 1435947 w 2526453"/>
              <a:gd name="connsiteY5" fmla="*/ 62009 h 1380797"/>
              <a:gd name="connsiteX6" fmla="*/ 1686560 w 2526453"/>
              <a:gd name="connsiteY6" fmla="*/ 14596 h 1380797"/>
              <a:gd name="connsiteX7" fmla="*/ 1835573 w 2526453"/>
              <a:gd name="connsiteY7" fmla="*/ 271983 h 1380797"/>
              <a:gd name="connsiteX8" fmla="*/ 1957493 w 2526453"/>
              <a:gd name="connsiteY8" fmla="*/ 556463 h 1380797"/>
              <a:gd name="connsiteX9" fmla="*/ 2059093 w 2526453"/>
              <a:gd name="connsiteY9" fmla="*/ 827396 h 1380797"/>
              <a:gd name="connsiteX10" fmla="*/ 2167467 w 2526453"/>
              <a:gd name="connsiteY10" fmla="*/ 1132196 h 1380797"/>
              <a:gd name="connsiteX11" fmla="*/ 2330027 w 2526453"/>
              <a:gd name="connsiteY11" fmla="*/ 1328623 h 1380797"/>
              <a:gd name="connsiteX12" fmla="*/ 2526453 w 2526453"/>
              <a:gd name="connsiteY12" fmla="*/ 1362489 h 13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6453" h="1380797">
                <a:moveTo>
                  <a:pt x="0" y="1369263"/>
                </a:moveTo>
                <a:cubicBezTo>
                  <a:pt x="115147" y="1381681"/>
                  <a:pt x="230294" y="1394099"/>
                  <a:pt x="338667" y="1348943"/>
                </a:cubicBezTo>
                <a:cubicBezTo>
                  <a:pt x="447040" y="1303787"/>
                  <a:pt x="547511" y="1214605"/>
                  <a:pt x="650240" y="1098329"/>
                </a:cubicBezTo>
                <a:cubicBezTo>
                  <a:pt x="752969" y="982053"/>
                  <a:pt x="868116" y="782240"/>
                  <a:pt x="955040" y="651289"/>
                </a:cubicBezTo>
                <a:cubicBezTo>
                  <a:pt x="1041964" y="520338"/>
                  <a:pt x="1091636" y="410836"/>
                  <a:pt x="1171787" y="312623"/>
                </a:cubicBezTo>
                <a:cubicBezTo>
                  <a:pt x="1251938" y="214410"/>
                  <a:pt x="1350152" y="111680"/>
                  <a:pt x="1435947" y="62009"/>
                </a:cubicBezTo>
                <a:cubicBezTo>
                  <a:pt x="1521742" y="12338"/>
                  <a:pt x="1619956" y="-20400"/>
                  <a:pt x="1686560" y="14596"/>
                </a:cubicBezTo>
                <a:cubicBezTo>
                  <a:pt x="1753164" y="49592"/>
                  <a:pt x="1790418" y="181672"/>
                  <a:pt x="1835573" y="271983"/>
                </a:cubicBezTo>
                <a:cubicBezTo>
                  <a:pt x="1880728" y="362294"/>
                  <a:pt x="1920240" y="463894"/>
                  <a:pt x="1957493" y="556463"/>
                </a:cubicBezTo>
                <a:cubicBezTo>
                  <a:pt x="1994746" y="649032"/>
                  <a:pt x="2024097" y="731440"/>
                  <a:pt x="2059093" y="827396"/>
                </a:cubicBezTo>
                <a:cubicBezTo>
                  <a:pt x="2094089" y="923351"/>
                  <a:pt x="2122311" y="1048658"/>
                  <a:pt x="2167467" y="1132196"/>
                </a:cubicBezTo>
                <a:cubicBezTo>
                  <a:pt x="2212623" y="1215734"/>
                  <a:pt x="2270196" y="1290241"/>
                  <a:pt x="2330027" y="1328623"/>
                </a:cubicBezTo>
                <a:cubicBezTo>
                  <a:pt x="2389858" y="1367005"/>
                  <a:pt x="2458155" y="1364747"/>
                  <a:pt x="2526453" y="1362489"/>
                </a:cubicBezTo>
              </a:path>
            </a:pathLst>
          </a:custGeom>
          <a:noFill/>
          <a:ln w="38100" cap="rnd">
            <a:solidFill>
              <a:srgbClr val="2F6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4719604" y="5968788"/>
            <a:ext cx="611414" cy="31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rot="16200000">
            <a:off x="4175019" y="3915849"/>
            <a:ext cx="1753599" cy="461665"/>
          </a:xfrm>
          <a:prstGeom prst="rect">
            <a:avLst/>
          </a:prstGeom>
          <a:noFill/>
        </p:spPr>
        <p:txBody>
          <a:bodyPr wrap="square" rtlCol="0">
            <a:spAutoFit/>
          </a:bodyPr>
          <a:lstStyle/>
          <a:p>
            <a:pPr algn="ctr"/>
            <a:r>
              <a:rPr lang="en-US" sz="2400" dirty="0" smtClean="0"/>
              <a:t>Growth</a:t>
            </a:r>
            <a:endParaRPr lang="en-NZ" sz="2400" dirty="0"/>
          </a:p>
        </p:txBody>
      </p:sp>
      <p:sp>
        <p:nvSpPr>
          <p:cNvPr id="19" name="TextBox 18"/>
          <p:cNvSpPr txBox="1"/>
          <p:nvPr/>
        </p:nvSpPr>
        <p:spPr>
          <a:xfrm>
            <a:off x="5842947" y="6078925"/>
            <a:ext cx="2260508" cy="830997"/>
          </a:xfrm>
          <a:prstGeom prst="rect">
            <a:avLst/>
          </a:prstGeom>
          <a:noFill/>
        </p:spPr>
        <p:txBody>
          <a:bodyPr wrap="square" rtlCol="0">
            <a:spAutoFit/>
          </a:bodyPr>
          <a:lstStyle/>
          <a:p>
            <a:pPr algn="ctr"/>
            <a:r>
              <a:rPr lang="en-US" sz="2400" dirty="0" smtClean="0"/>
              <a:t>Natural variability range</a:t>
            </a:r>
            <a:endParaRPr lang="en-NZ" sz="2400" dirty="0"/>
          </a:p>
        </p:txBody>
      </p:sp>
      <p:sp>
        <p:nvSpPr>
          <p:cNvPr id="20" name="Rectangle 19"/>
          <p:cNvSpPr/>
          <p:nvPr/>
        </p:nvSpPr>
        <p:spPr>
          <a:xfrm>
            <a:off x="6595912" y="1699872"/>
            <a:ext cx="1733555" cy="12788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2" name="Group 21"/>
          <p:cNvGrpSpPr/>
          <p:nvPr/>
        </p:nvGrpSpPr>
        <p:grpSpPr>
          <a:xfrm>
            <a:off x="5255774" y="1842481"/>
            <a:ext cx="4091426" cy="4283617"/>
            <a:chOff x="5255774" y="1842481"/>
            <a:chExt cx="4091426" cy="4283617"/>
          </a:xfrm>
        </p:grpSpPr>
        <p:cxnSp>
          <p:nvCxnSpPr>
            <p:cNvPr id="23" name="Straight Arrow Connector 22"/>
            <p:cNvCxnSpPr/>
            <p:nvPr/>
          </p:nvCxnSpPr>
          <p:spPr>
            <a:xfrm flipV="1">
              <a:off x="5272618" y="1842481"/>
              <a:ext cx="116800" cy="4283617"/>
            </a:xfrm>
            <a:prstGeom prst="straightConnector1">
              <a:avLst/>
            </a:prstGeom>
            <a:ln w="38100">
              <a:solidFill>
                <a:schemeClr val="tx1">
                  <a:lumMod val="85000"/>
                  <a:lumOff val="1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255774" y="6124026"/>
              <a:ext cx="4091426" cy="0"/>
            </a:xfrm>
            <a:prstGeom prst="straightConnector1">
              <a:avLst/>
            </a:prstGeom>
            <a:ln w="38100">
              <a:solidFill>
                <a:schemeClr val="tx1">
                  <a:lumMod val="85000"/>
                  <a:lumOff val="15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9884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4281</Words>
  <Application>Microsoft Office PowerPoint</Application>
  <PresentationFormat>Widescreen</PresentationFormat>
  <Paragraphs>542</Paragraphs>
  <Slides>64</Slides>
  <Notes>53</Notes>
  <HiddenSlides>2</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Malgun Gothic Semilight</vt:lpstr>
      <vt:lpstr>Yu Gothic UI Light</vt:lpstr>
      <vt:lpstr>Arial</vt:lpstr>
      <vt:lpstr>Calibri</vt:lpstr>
      <vt:lpstr>Calibri Light</vt:lpstr>
      <vt:lpstr>Helvetica</vt:lpstr>
      <vt:lpstr>Symbol</vt:lpstr>
      <vt:lpstr>Tw Cen MT</vt:lpstr>
      <vt:lpstr>Office Theme</vt:lpstr>
      <vt:lpstr>PowerPoint Presentation</vt:lpstr>
      <vt:lpstr>9:00 – 9:30  Welcome and introduction 9:30 – 10:15  Step 1: Define the research question  10:15 – 10:40  break 10:40 – 11:30  Step 2: Identify the biological traits and responses 11:30 – 12:30  Step 3: Identify the drivers 12:30 – 1:30  Lunch 1:30 – 3:00  Step 4: Experimental design and statistical analysis 3:00 – 3:45  Step 5: Resources 3:45 – 4:15  break 4:15 – 4:50  Introduction to the MEDDLE simulator 4:50 – 5:00  Workshop close</vt:lpstr>
      <vt:lpstr>Drivers affect the oceans on different scales.</vt:lpstr>
      <vt:lpstr>Drivers affect the oceans on different scales.</vt:lpstr>
      <vt:lpstr>PowerPoint Presentation</vt:lpstr>
      <vt:lpstr>PowerPoint Presentation</vt:lpstr>
      <vt:lpstr>PowerPoint Presentation</vt:lpstr>
      <vt:lpstr>Given your question, do you need to know more about your system?</vt:lpstr>
      <vt:lpstr>Given your question,  do you need to  know more about your system?</vt:lpstr>
      <vt:lpstr>Given your question,  do you need to  know more about your system?</vt:lpstr>
      <vt:lpstr>PowerPoint Presentation</vt:lpstr>
      <vt:lpstr>PowerPoint Presentation</vt:lpstr>
      <vt:lpstr>PowerPoint Presentation</vt:lpstr>
      <vt:lpstr>PowerPoint Presentation</vt:lpstr>
      <vt:lpstr>Today: we will use the decision support tools  to design a multiple driver experiment</vt:lpstr>
      <vt:lpstr>What information do you need for a study?</vt:lpstr>
      <vt:lpstr>PowerPoint Presentation</vt:lpstr>
      <vt:lpstr>PowerPoint Presentation</vt:lpstr>
      <vt:lpstr>PowerPoint Presentation</vt:lpstr>
      <vt:lpstr>PowerPoint Presentation</vt:lpstr>
      <vt:lpstr>PowerPoint Presentation</vt:lpstr>
      <vt:lpstr>In your group, define your research question using the Decision Support Tool (Step 1).</vt:lpstr>
      <vt:lpstr>PowerPoint Presentation</vt:lpstr>
      <vt:lpstr>Regroup at 10:40</vt:lpstr>
      <vt:lpstr>PowerPoint Presentation</vt:lpstr>
      <vt:lpstr>In your group, identify biological traits and responses using the Decision Support Tool (Step 2).</vt:lpstr>
      <vt:lpstr>PowerPoint Presentation</vt:lpstr>
      <vt:lpstr>PowerPoint Presentation</vt:lpstr>
      <vt:lpstr>PowerPoint Presentation</vt:lpstr>
      <vt:lpstr>PowerPoint Presentation</vt:lpstr>
      <vt:lpstr>In your group, identify the drivers  using the Decision Support Tool (Step 3).</vt:lpstr>
      <vt:lpstr>PowerPoint Presentation</vt:lpstr>
      <vt:lpstr>Regroup at 1:30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your group, develop a experimental design and analysis plan using the Decision Support Tool (Step 4).</vt:lpstr>
      <vt:lpstr>PowerPoint Presentation</vt:lpstr>
      <vt:lpstr>PowerPoint Presentation</vt:lpstr>
      <vt:lpstr>In your group, identify the necessary resources using the Decision Support Tool (Step 5).</vt:lpstr>
      <vt:lpstr>PowerPoint Presentation</vt:lpstr>
      <vt:lpstr>The decision support tools can help you design a tractable research strategy that will answer your question.</vt:lpstr>
      <vt:lpstr>Regroup at 4:15</vt:lpstr>
      <vt:lpstr>PowerPoint Presentation</vt:lpstr>
      <vt:lpstr>PowerPoint Presentation</vt:lpstr>
      <vt:lpstr>PowerPoint Presentation</vt:lpstr>
    </vt:vector>
  </TitlesOfParts>
  <Company>University of Otago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McGraw</dc:creator>
  <cp:lastModifiedBy>Christina McGraw</cp:lastModifiedBy>
  <cp:revision>51</cp:revision>
  <dcterms:created xsi:type="dcterms:W3CDTF">2020-03-06T02:33:29Z</dcterms:created>
  <dcterms:modified xsi:type="dcterms:W3CDTF">2020-10-05T02:54:27Z</dcterms:modified>
</cp:coreProperties>
</file>